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36"/>
  </p:notesMasterIdLst>
  <p:sldIdLst>
    <p:sldId id="256" r:id="rId2"/>
    <p:sldId id="257" r:id="rId3"/>
    <p:sldId id="271" r:id="rId4"/>
    <p:sldId id="261" r:id="rId5"/>
    <p:sldId id="265" r:id="rId6"/>
    <p:sldId id="291" r:id="rId7"/>
    <p:sldId id="269" r:id="rId8"/>
    <p:sldId id="263" r:id="rId9"/>
    <p:sldId id="262" r:id="rId10"/>
    <p:sldId id="310" r:id="rId11"/>
    <p:sldId id="260" r:id="rId12"/>
    <p:sldId id="311" r:id="rId13"/>
    <p:sldId id="312" r:id="rId14"/>
    <p:sldId id="313" r:id="rId15"/>
    <p:sldId id="315" r:id="rId16"/>
    <p:sldId id="316" r:id="rId17"/>
    <p:sldId id="317" r:id="rId18"/>
    <p:sldId id="318" r:id="rId19"/>
    <p:sldId id="330" r:id="rId20"/>
    <p:sldId id="283" r:id="rId21"/>
    <p:sldId id="319" r:id="rId22"/>
    <p:sldId id="320" r:id="rId23"/>
    <p:sldId id="321" r:id="rId24"/>
    <p:sldId id="322" r:id="rId25"/>
    <p:sldId id="323" r:id="rId26"/>
    <p:sldId id="324" r:id="rId27"/>
    <p:sldId id="325" r:id="rId28"/>
    <p:sldId id="326" r:id="rId29"/>
    <p:sldId id="327" r:id="rId30"/>
    <p:sldId id="328" r:id="rId31"/>
    <p:sldId id="329" r:id="rId32"/>
    <p:sldId id="273" r:id="rId33"/>
    <p:sldId id="331" r:id="rId34"/>
    <p:sldId id="259" r:id="rId35"/>
  </p:sldIdLst>
  <p:sldSz cx="9144000" cy="5143500" type="screen16x9"/>
  <p:notesSz cx="6858000" cy="9144000"/>
  <p:embeddedFontLst>
    <p:embeddedFont>
      <p:font typeface="Abhaya Libre" panose="020B0604020202020204" charset="0"/>
      <p:regular r:id="rId37"/>
      <p:bold r:id="rId38"/>
    </p:embeddedFont>
    <p:embeddedFont>
      <p:font typeface="Advent Pro" panose="020B0604020202020204" charset="0"/>
      <p:regular r:id="rId39"/>
      <p:bold r:id="rId40"/>
      <p:italic r:id="rId41"/>
      <p:boldItalic r:id="rId42"/>
    </p:embeddedFont>
    <p:embeddedFont>
      <p:font typeface="Advent Pro Medium" panose="020B0604020202020204" charset="0"/>
      <p:regular r:id="rId43"/>
      <p:bold r:id="rId44"/>
      <p:italic r:id="rId45"/>
      <p:boldItalic r:id="rId46"/>
    </p:embeddedFont>
    <p:embeddedFont>
      <p:font typeface="Aldrich" panose="020B0604020202020204" charset="0"/>
      <p:regular r:id="rId47"/>
    </p:embeddedFont>
    <p:embeddedFont>
      <p:font typeface="Montserrat" panose="000005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8D"/>
    <a:srgbClr val="00FFB3"/>
    <a:srgbClr val="003C4A"/>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037B7E-3677-41FA-915E-D32F3C8BC9DE}">
  <a:tblStyle styleId="{61037B7E-3677-41FA-915E-D32F3C8BC9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4f82a0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4f82a0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219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968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542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9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25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263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018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152a7caf94b_1_2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152a7caf94b_1_2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581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86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07a178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07a1783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184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407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362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801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726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983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887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225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79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52a7caf94b_1_2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52a7caf94b_1_2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048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044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57d03485c9_2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57d03485c9_2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152a7caf94b_1_2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152a7caf94b_1_2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8645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7d03485c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7d03485c9_2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152a7caf94b_1_2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152a7caf94b_1_2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7d03485c9_2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7d03485c9_2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a:spLocks noGrp="1"/>
          </p:cNvSpPr>
          <p:nvPr>
            <p:ph type="ctrTitle"/>
          </p:nvPr>
        </p:nvSpPr>
        <p:spPr>
          <a:xfrm>
            <a:off x="2558550" y="1096050"/>
            <a:ext cx="4026900" cy="23778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155"/>
        <p:cNvGrpSpPr/>
        <p:nvPr/>
      </p:nvGrpSpPr>
      <p:grpSpPr>
        <a:xfrm>
          <a:off x="0" y="0"/>
          <a:ext cx="0" cy="0"/>
          <a:chOff x="0" y="0"/>
          <a:chExt cx="0" cy="0"/>
        </a:xfrm>
      </p:grpSpPr>
      <p:pic>
        <p:nvPicPr>
          <p:cNvPr id="156" name="Google Shape;156;p1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57" name="Google Shape;157;p18"/>
          <p:cNvSpPr txBox="1">
            <a:spLocks noGrp="1"/>
          </p:cNvSpPr>
          <p:nvPr>
            <p:ph type="title"/>
          </p:nvPr>
        </p:nvSpPr>
        <p:spPr>
          <a:xfrm>
            <a:off x="1738700" y="1412551"/>
            <a:ext cx="5632500" cy="162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18"/>
          <p:cNvSpPr txBox="1">
            <a:spLocks noGrp="1"/>
          </p:cNvSpPr>
          <p:nvPr>
            <p:ph type="body" idx="1"/>
          </p:nvPr>
        </p:nvSpPr>
        <p:spPr>
          <a:xfrm>
            <a:off x="1755738" y="3022438"/>
            <a:ext cx="5632500" cy="713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Montserrat"/>
              <a:buChar char="●"/>
              <a:defRPr sz="1600"/>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87"/>
        <p:cNvGrpSpPr/>
        <p:nvPr/>
      </p:nvGrpSpPr>
      <p:grpSpPr>
        <a:xfrm>
          <a:off x="0" y="0"/>
          <a:ext cx="0" cy="0"/>
          <a:chOff x="0" y="0"/>
          <a:chExt cx="0" cy="0"/>
        </a:xfrm>
      </p:grpSpPr>
      <p:pic>
        <p:nvPicPr>
          <p:cNvPr id="188" name="Google Shape;188;p2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89" name="Google Shape;189;p23"/>
          <p:cNvPicPr preferRelativeResize="0"/>
          <p:nvPr/>
        </p:nvPicPr>
        <p:blipFill>
          <a:blip r:embed="rId3">
            <a:alphaModFix/>
          </a:blip>
          <a:stretch>
            <a:fillRect/>
          </a:stretch>
        </p:blipFill>
        <p:spPr>
          <a:xfrm rot="2700000" flipH="1">
            <a:off x="-758087" y="-2108427"/>
            <a:ext cx="2323116" cy="5143505"/>
          </a:xfrm>
          <a:prstGeom prst="rect">
            <a:avLst/>
          </a:prstGeom>
          <a:noFill/>
          <a:ln>
            <a:noFill/>
          </a:ln>
        </p:spPr>
      </p:pic>
      <p:pic>
        <p:nvPicPr>
          <p:cNvPr id="190" name="Google Shape;190;p23"/>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sp>
        <p:nvSpPr>
          <p:cNvPr id="191" name="Google Shape;191;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92" name="Google Shape;192;p23"/>
          <p:cNvPicPr preferRelativeResize="0"/>
          <p:nvPr/>
        </p:nvPicPr>
        <p:blipFill>
          <a:blip r:embed="rId4">
            <a:alphaModFix/>
          </a:blip>
          <a:stretch>
            <a:fillRect/>
          </a:stretch>
        </p:blipFill>
        <p:spPr>
          <a:xfrm rot="10800000" flipH="1">
            <a:off x="-929628" y="3458050"/>
            <a:ext cx="2675651" cy="2713550"/>
          </a:xfrm>
          <a:prstGeom prst="rect">
            <a:avLst/>
          </a:prstGeom>
          <a:noFill/>
          <a:ln>
            <a:noFill/>
          </a:ln>
        </p:spPr>
      </p:pic>
      <p:pic>
        <p:nvPicPr>
          <p:cNvPr id="193" name="Google Shape;193;p23"/>
          <p:cNvPicPr preferRelativeResize="0"/>
          <p:nvPr/>
        </p:nvPicPr>
        <p:blipFill>
          <a:blip r:embed="rId4">
            <a:alphaModFix/>
          </a:blip>
          <a:stretch>
            <a:fillRect/>
          </a:stretch>
        </p:blipFill>
        <p:spPr>
          <a:xfrm rot="10800000">
            <a:off x="7397922" y="3458050"/>
            <a:ext cx="2675651" cy="2713550"/>
          </a:xfrm>
          <a:prstGeom prst="rect">
            <a:avLst/>
          </a:prstGeom>
          <a:noFill/>
          <a:ln>
            <a:noFill/>
          </a:ln>
        </p:spPr>
      </p:pic>
      <p:pic>
        <p:nvPicPr>
          <p:cNvPr id="194" name="Google Shape;194;p23"/>
          <p:cNvPicPr preferRelativeResize="0"/>
          <p:nvPr/>
        </p:nvPicPr>
        <p:blipFill>
          <a:blip r:embed="rId5">
            <a:alphaModFix/>
          </a:blip>
          <a:stretch>
            <a:fillRect/>
          </a:stretch>
        </p:blipFill>
        <p:spPr>
          <a:xfrm rot="-2699997" flipH="1">
            <a:off x="-1501425" y="-668061"/>
            <a:ext cx="4400439" cy="2595571"/>
          </a:xfrm>
          <a:prstGeom prst="rect">
            <a:avLst/>
          </a:prstGeom>
          <a:noFill/>
          <a:ln>
            <a:noFill/>
          </a:ln>
        </p:spPr>
      </p:pic>
      <p:pic>
        <p:nvPicPr>
          <p:cNvPr id="195" name="Google Shape;195;p23"/>
          <p:cNvPicPr preferRelativeResize="0"/>
          <p:nvPr/>
        </p:nvPicPr>
        <p:blipFill>
          <a:blip r:embed="rId5">
            <a:alphaModFix/>
          </a:blip>
          <a:stretch>
            <a:fillRect/>
          </a:stretch>
        </p:blipFill>
        <p:spPr>
          <a:xfrm rot="2699997">
            <a:off x="6116016" y="-668061"/>
            <a:ext cx="4400439" cy="259557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12"/>
        <p:cNvGrpSpPr/>
        <p:nvPr/>
      </p:nvGrpSpPr>
      <p:grpSpPr>
        <a:xfrm>
          <a:off x="0" y="0"/>
          <a:ext cx="0" cy="0"/>
          <a:chOff x="0" y="0"/>
          <a:chExt cx="0" cy="0"/>
        </a:xfrm>
      </p:grpSpPr>
      <p:pic>
        <p:nvPicPr>
          <p:cNvPr id="213" name="Google Shape;213;p2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14" name="Google Shape;214;p2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15" name="Google Shape;215;p27"/>
          <p:cNvPicPr preferRelativeResize="0"/>
          <p:nvPr/>
        </p:nvPicPr>
        <p:blipFill>
          <a:blip r:embed="rId3">
            <a:alphaModFix/>
          </a:blip>
          <a:stretch>
            <a:fillRect/>
          </a:stretch>
        </p:blipFill>
        <p:spPr>
          <a:xfrm rot="8100000" flipH="1">
            <a:off x="5641433" y="3198605"/>
            <a:ext cx="4916876" cy="3637251"/>
          </a:xfrm>
          <a:prstGeom prst="rect">
            <a:avLst/>
          </a:prstGeom>
          <a:noFill/>
          <a:ln>
            <a:noFill/>
          </a:ln>
        </p:spPr>
      </p:pic>
      <p:pic>
        <p:nvPicPr>
          <p:cNvPr id="216" name="Google Shape;216;p27"/>
          <p:cNvPicPr preferRelativeResize="0"/>
          <p:nvPr/>
        </p:nvPicPr>
        <p:blipFill>
          <a:blip r:embed="rId3">
            <a:alphaModFix/>
          </a:blip>
          <a:stretch>
            <a:fillRect/>
          </a:stretch>
        </p:blipFill>
        <p:spPr>
          <a:xfrm rot="-8100000">
            <a:off x="-1414317" y="3198605"/>
            <a:ext cx="4916876" cy="3637251"/>
          </a:xfrm>
          <a:prstGeom prst="rect">
            <a:avLst/>
          </a:prstGeom>
          <a:noFill/>
          <a:ln>
            <a:noFill/>
          </a:ln>
        </p:spPr>
      </p:pic>
      <p:pic>
        <p:nvPicPr>
          <p:cNvPr id="217" name="Google Shape;217;p27"/>
          <p:cNvPicPr preferRelativeResize="0"/>
          <p:nvPr/>
        </p:nvPicPr>
        <p:blipFill>
          <a:blip r:embed="rId4">
            <a:alphaModFix/>
          </a:blip>
          <a:stretch>
            <a:fillRect/>
          </a:stretch>
        </p:blipFill>
        <p:spPr>
          <a:xfrm>
            <a:off x="-940903" y="-1022400"/>
            <a:ext cx="2675651" cy="2713550"/>
          </a:xfrm>
          <a:prstGeom prst="rect">
            <a:avLst/>
          </a:prstGeom>
          <a:noFill/>
          <a:ln>
            <a:noFill/>
          </a:ln>
        </p:spPr>
      </p:pic>
      <p:pic>
        <p:nvPicPr>
          <p:cNvPr id="218" name="Google Shape;218;p27"/>
          <p:cNvPicPr preferRelativeResize="0"/>
          <p:nvPr/>
        </p:nvPicPr>
        <p:blipFill>
          <a:blip r:embed="rId4">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1" name="Shape 232"/>
        <p:cNvGrpSpPr/>
        <p:nvPr/>
      </p:nvGrpSpPr>
      <p:grpSpPr>
        <a:xfrm>
          <a:off x="0" y="0"/>
          <a:ext cx="0" cy="0"/>
          <a:chOff x="0" y="0"/>
          <a:chExt cx="0" cy="0"/>
        </a:xfrm>
      </p:grpSpPr>
      <p:pic>
        <p:nvPicPr>
          <p:cNvPr id="233" name="Google Shape;233;p3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34" name="Google Shape;234;p30"/>
          <p:cNvPicPr preferRelativeResize="0"/>
          <p:nvPr/>
        </p:nvPicPr>
        <p:blipFill>
          <a:blip r:embed="rId3">
            <a:alphaModFix/>
          </a:blip>
          <a:stretch>
            <a:fillRect/>
          </a:stretch>
        </p:blipFill>
        <p:spPr>
          <a:xfrm rot="2699998" flipH="1">
            <a:off x="5237862" y="-958278"/>
            <a:ext cx="6530725" cy="4831102"/>
          </a:xfrm>
          <a:prstGeom prst="rect">
            <a:avLst/>
          </a:prstGeom>
          <a:noFill/>
          <a:ln>
            <a:noFill/>
          </a:ln>
        </p:spPr>
      </p:pic>
      <p:sp>
        <p:nvSpPr>
          <p:cNvPr id="235" name="Google Shape;235;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6" name="Google Shape;236;p30"/>
          <p:cNvPicPr preferRelativeResize="0"/>
          <p:nvPr/>
        </p:nvPicPr>
        <p:blipFill>
          <a:blip r:embed="rId4">
            <a:alphaModFix/>
          </a:blip>
          <a:stretch>
            <a:fillRect/>
          </a:stretch>
        </p:blipFill>
        <p:spPr>
          <a:xfrm rot="10800000" flipH="1">
            <a:off x="-875853" y="3408775"/>
            <a:ext cx="2675651" cy="27135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283"/>
        <p:cNvGrpSpPr/>
        <p:nvPr/>
      </p:nvGrpSpPr>
      <p:grpSpPr>
        <a:xfrm>
          <a:off x="0" y="0"/>
          <a:ext cx="0" cy="0"/>
          <a:chOff x="0" y="0"/>
          <a:chExt cx="0" cy="0"/>
        </a:xfrm>
      </p:grpSpPr>
      <p:pic>
        <p:nvPicPr>
          <p:cNvPr id="284" name="Google Shape;284;p3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85" name="Google Shape;285;p35"/>
          <p:cNvSpPr txBox="1">
            <a:spLocks noGrp="1"/>
          </p:cNvSpPr>
          <p:nvPr>
            <p:ph type="subTitle" idx="1"/>
          </p:nvPr>
        </p:nvSpPr>
        <p:spPr>
          <a:xfrm>
            <a:off x="714044" y="2127795"/>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86" name="Google Shape;286;p35"/>
          <p:cNvSpPr txBox="1">
            <a:spLocks noGrp="1"/>
          </p:cNvSpPr>
          <p:nvPr>
            <p:ph type="subTitle" idx="2"/>
          </p:nvPr>
        </p:nvSpPr>
        <p:spPr>
          <a:xfrm>
            <a:off x="714035" y="1433625"/>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87" name="Google Shape;287;p35"/>
          <p:cNvSpPr txBox="1">
            <a:spLocks noGrp="1"/>
          </p:cNvSpPr>
          <p:nvPr>
            <p:ph type="subTitle" idx="3"/>
          </p:nvPr>
        </p:nvSpPr>
        <p:spPr>
          <a:xfrm>
            <a:off x="2099807" y="3514800"/>
            <a:ext cx="2173200" cy="3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88" name="Google Shape;288;p35"/>
          <p:cNvSpPr txBox="1">
            <a:spLocks noGrp="1"/>
          </p:cNvSpPr>
          <p:nvPr>
            <p:ph type="subTitle" idx="4"/>
          </p:nvPr>
        </p:nvSpPr>
        <p:spPr>
          <a:xfrm>
            <a:off x="2099797" y="3819851"/>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89" name="Google Shape;289;p35"/>
          <p:cNvSpPr txBox="1">
            <a:spLocks noGrp="1"/>
          </p:cNvSpPr>
          <p:nvPr>
            <p:ph type="subTitle" idx="5"/>
          </p:nvPr>
        </p:nvSpPr>
        <p:spPr>
          <a:xfrm>
            <a:off x="3485639" y="2127798"/>
            <a:ext cx="21729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90" name="Google Shape;290;p35"/>
          <p:cNvSpPr txBox="1">
            <a:spLocks noGrp="1"/>
          </p:cNvSpPr>
          <p:nvPr>
            <p:ph type="subTitle" idx="6"/>
          </p:nvPr>
        </p:nvSpPr>
        <p:spPr>
          <a:xfrm>
            <a:off x="3485400" y="1433625"/>
            <a:ext cx="21729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91" name="Google Shape;291;p35"/>
          <p:cNvSpPr txBox="1">
            <a:spLocks noGrp="1"/>
          </p:cNvSpPr>
          <p:nvPr>
            <p:ph type="subTitle" idx="7"/>
          </p:nvPr>
        </p:nvSpPr>
        <p:spPr>
          <a:xfrm>
            <a:off x="4871009" y="3514800"/>
            <a:ext cx="2173200" cy="3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92" name="Google Shape;292;p35"/>
          <p:cNvSpPr txBox="1">
            <a:spLocks noGrp="1"/>
          </p:cNvSpPr>
          <p:nvPr>
            <p:ph type="subTitle" idx="8"/>
          </p:nvPr>
        </p:nvSpPr>
        <p:spPr>
          <a:xfrm>
            <a:off x="4871000" y="3819851"/>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93" name="Google Shape;293;p3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Abhaya Libre"/>
              <a:buNone/>
              <a:defRPr/>
            </a:lvl1pPr>
            <a:lvl2pPr lvl="1" rtl="0">
              <a:spcBef>
                <a:spcPts val="0"/>
              </a:spcBef>
              <a:spcAft>
                <a:spcPts val="0"/>
              </a:spcAft>
              <a:buSzPts val="3500"/>
              <a:buFont typeface="Abhaya Libre"/>
              <a:buNone/>
              <a:defRPr sz="3500">
                <a:latin typeface="Abhaya Libre"/>
                <a:ea typeface="Abhaya Libre"/>
                <a:cs typeface="Abhaya Libre"/>
                <a:sym typeface="Abhaya Libre"/>
              </a:defRPr>
            </a:lvl2pPr>
            <a:lvl3pPr lvl="2" rtl="0">
              <a:spcBef>
                <a:spcPts val="0"/>
              </a:spcBef>
              <a:spcAft>
                <a:spcPts val="0"/>
              </a:spcAft>
              <a:buSzPts val="3500"/>
              <a:buFont typeface="Abhaya Libre"/>
              <a:buNone/>
              <a:defRPr sz="3500">
                <a:latin typeface="Abhaya Libre"/>
                <a:ea typeface="Abhaya Libre"/>
                <a:cs typeface="Abhaya Libre"/>
                <a:sym typeface="Abhaya Libre"/>
              </a:defRPr>
            </a:lvl3pPr>
            <a:lvl4pPr lvl="3" rtl="0">
              <a:spcBef>
                <a:spcPts val="0"/>
              </a:spcBef>
              <a:spcAft>
                <a:spcPts val="0"/>
              </a:spcAft>
              <a:buSzPts val="3500"/>
              <a:buFont typeface="Abhaya Libre"/>
              <a:buNone/>
              <a:defRPr sz="3500">
                <a:latin typeface="Abhaya Libre"/>
                <a:ea typeface="Abhaya Libre"/>
                <a:cs typeface="Abhaya Libre"/>
                <a:sym typeface="Abhaya Libre"/>
              </a:defRPr>
            </a:lvl4pPr>
            <a:lvl5pPr lvl="4" rtl="0">
              <a:spcBef>
                <a:spcPts val="0"/>
              </a:spcBef>
              <a:spcAft>
                <a:spcPts val="0"/>
              </a:spcAft>
              <a:buSzPts val="3500"/>
              <a:buFont typeface="Abhaya Libre"/>
              <a:buNone/>
              <a:defRPr sz="3500">
                <a:latin typeface="Abhaya Libre"/>
                <a:ea typeface="Abhaya Libre"/>
                <a:cs typeface="Abhaya Libre"/>
                <a:sym typeface="Abhaya Libre"/>
              </a:defRPr>
            </a:lvl5pPr>
            <a:lvl6pPr lvl="5" rtl="0">
              <a:spcBef>
                <a:spcPts val="0"/>
              </a:spcBef>
              <a:spcAft>
                <a:spcPts val="0"/>
              </a:spcAft>
              <a:buSzPts val="3500"/>
              <a:buFont typeface="Abhaya Libre"/>
              <a:buNone/>
              <a:defRPr sz="3500">
                <a:latin typeface="Abhaya Libre"/>
                <a:ea typeface="Abhaya Libre"/>
                <a:cs typeface="Abhaya Libre"/>
                <a:sym typeface="Abhaya Libre"/>
              </a:defRPr>
            </a:lvl6pPr>
            <a:lvl7pPr lvl="6" rtl="0">
              <a:spcBef>
                <a:spcPts val="0"/>
              </a:spcBef>
              <a:spcAft>
                <a:spcPts val="0"/>
              </a:spcAft>
              <a:buSzPts val="3500"/>
              <a:buFont typeface="Abhaya Libre"/>
              <a:buNone/>
              <a:defRPr sz="3500">
                <a:latin typeface="Abhaya Libre"/>
                <a:ea typeface="Abhaya Libre"/>
                <a:cs typeface="Abhaya Libre"/>
                <a:sym typeface="Abhaya Libre"/>
              </a:defRPr>
            </a:lvl7pPr>
            <a:lvl8pPr lvl="7" rtl="0">
              <a:spcBef>
                <a:spcPts val="0"/>
              </a:spcBef>
              <a:spcAft>
                <a:spcPts val="0"/>
              </a:spcAft>
              <a:buSzPts val="3500"/>
              <a:buFont typeface="Abhaya Libre"/>
              <a:buNone/>
              <a:defRPr sz="3500">
                <a:latin typeface="Abhaya Libre"/>
                <a:ea typeface="Abhaya Libre"/>
                <a:cs typeface="Abhaya Libre"/>
                <a:sym typeface="Abhaya Libre"/>
              </a:defRPr>
            </a:lvl8pPr>
            <a:lvl9pPr lvl="8" rtl="0">
              <a:spcBef>
                <a:spcPts val="0"/>
              </a:spcBef>
              <a:spcAft>
                <a:spcPts val="0"/>
              </a:spcAft>
              <a:buSzPts val="3500"/>
              <a:buFont typeface="Abhaya Libre"/>
              <a:buNone/>
              <a:defRPr sz="3500">
                <a:latin typeface="Abhaya Libre"/>
                <a:ea typeface="Abhaya Libre"/>
                <a:cs typeface="Abhaya Libre"/>
                <a:sym typeface="Abhaya Libre"/>
              </a:defRPr>
            </a:lvl9pPr>
          </a:lstStyle>
          <a:p>
            <a:endParaRPr/>
          </a:p>
        </p:txBody>
      </p:sp>
      <p:pic>
        <p:nvPicPr>
          <p:cNvPr id="294" name="Google Shape;294;p35"/>
          <p:cNvPicPr preferRelativeResize="0"/>
          <p:nvPr/>
        </p:nvPicPr>
        <p:blipFill>
          <a:blip r:embed="rId3">
            <a:alphaModFix/>
          </a:blip>
          <a:stretch>
            <a:fillRect/>
          </a:stretch>
        </p:blipFill>
        <p:spPr>
          <a:xfrm rot="8100000">
            <a:off x="-674237" y="2244210"/>
            <a:ext cx="2323116" cy="5143505"/>
          </a:xfrm>
          <a:prstGeom prst="rect">
            <a:avLst/>
          </a:prstGeom>
          <a:noFill/>
          <a:ln>
            <a:noFill/>
          </a:ln>
        </p:spPr>
      </p:pic>
      <p:pic>
        <p:nvPicPr>
          <p:cNvPr id="295" name="Google Shape;295;p35"/>
          <p:cNvPicPr preferRelativeResize="0"/>
          <p:nvPr/>
        </p:nvPicPr>
        <p:blipFill>
          <a:blip r:embed="rId4">
            <a:alphaModFix/>
          </a:blip>
          <a:stretch>
            <a:fillRect/>
          </a:stretch>
        </p:blipFill>
        <p:spPr>
          <a:xfrm rot="-8100003">
            <a:off x="-1417575" y="3351778"/>
            <a:ext cx="4400439" cy="2595571"/>
          </a:xfrm>
          <a:prstGeom prst="rect">
            <a:avLst/>
          </a:prstGeom>
          <a:noFill/>
          <a:ln>
            <a:noFill/>
          </a:ln>
        </p:spPr>
      </p:pic>
      <p:grpSp>
        <p:nvGrpSpPr>
          <p:cNvPr id="296" name="Google Shape;296;p35"/>
          <p:cNvGrpSpPr/>
          <p:nvPr/>
        </p:nvGrpSpPr>
        <p:grpSpPr>
          <a:xfrm>
            <a:off x="439750" y="360325"/>
            <a:ext cx="1660050" cy="554100"/>
            <a:chOff x="439750" y="360325"/>
            <a:chExt cx="1660050" cy="554100"/>
          </a:xfrm>
        </p:grpSpPr>
        <p:sp>
          <p:nvSpPr>
            <p:cNvPr id="297" name="Google Shape;297;p35"/>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0" name="Google Shape;300;p35"/>
          <p:cNvPicPr preferRelativeResize="0"/>
          <p:nvPr/>
        </p:nvPicPr>
        <p:blipFill>
          <a:blip r:embed="rId5">
            <a:alphaModFix/>
          </a:blip>
          <a:stretch>
            <a:fillRect/>
          </a:stretch>
        </p:blipFill>
        <p:spPr>
          <a:xfrm rot="5400000">
            <a:off x="7092947" y="-279925"/>
            <a:ext cx="2675651" cy="2713550"/>
          </a:xfrm>
          <a:prstGeom prst="rect">
            <a:avLst/>
          </a:prstGeom>
          <a:noFill/>
          <a:ln>
            <a:noFill/>
          </a:ln>
        </p:spPr>
      </p:pic>
      <p:pic>
        <p:nvPicPr>
          <p:cNvPr id="301" name="Google Shape;301;p35"/>
          <p:cNvPicPr preferRelativeResize="0"/>
          <p:nvPr/>
        </p:nvPicPr>
        <p:blipFill>
          <a:blip r:embed="rId6">
            <a:alphaModFix/>
          </a:blip>
          <a:stretch>
            <a:fillRect/>
          </a:stretch>
        </p:blipFill>
        <p:spPr>
          <a:xfrm rot="5400000">
            <a:off x="6423786" y="234038"/>
            <a:ext cx="6530724" cy="48311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2"/>
        <p:cNvGrpSpPr/>
        <p:nvPr/>
      </p:nvGrpSpPr>
      <p:grpSpPr>
        <a:xfrm>
          <a:off x="0" y="0"/>
          <a:ext cx="0" cy="0"/>
          <a:chOff x="0" y="0"/>
          <a:chExt cx="0" cy="0"/>
        </a:xfrm>
      </p:grpSpPr>
      <p:pic>
        <p:nvPicPr>
          <p:cNvPr id="363" name="Google Shape;363;p4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alphaModFix/>
          </a:blip>
          <a:stretch>
            <a:fillRect/>
          </a:stretch>
        </p:blipFill>
        <p:spPr>
          <a:xfrm rot="-2700000" flipH="1">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alphaModFix/>
          </a:blip>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 name="Google Shape;14;p3"/>
          <p:cNvSpPr txBox="1">
            <a:spLocks noGrp="1"/>
          </p:cNvSpPr>
          <p:nvPr>
            <p:ph type="title"/>
          </p:nvPr>
        </p:nvSpPr>
        <p:spPr>
          <a:xfrm>
            <a:off x="713225" y="2259100"/>
            <a:ext cx="41565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056975" y="539500"/>
            <a:ext cx="1812600" cy="171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713225" y="3970425"/>
            <a:ext cx="4156500" cy="399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pic>
        <p:nvPicPr>
          <p:cNvPr id="17" name="Google Shape;17;p3"/>
          <p:cNvPicPr preferRelativeResize="0"/>
          <p:nvPr/>
        </p:nvPicPr>
        <p:blipFill>
          <a:blip r:embed="rId3">
            <a:alphaModFix/>
          </a:blip>
          <a:stretch>
            <a:fillRect/>
          </a:stretch>
        </p:blipFill>
        <p:spPr>
          <a:xfrm rot="-5400000">
            <a:off x="-2363475" y="1273964"/>
            <a:ext cx="4400440" cy="2595572"/>
          </a:xfrm>
          <a:prstGeom prst="rect">
            <a:avLst/>
          </a:prstGeom>
          <a:noFill/>
          <a:ln>
            <a:noFill/>
          </a:ln>
        </p:spPr>
      </p:pic>
      <p:grpSp>
        <p:nvGrpSpPr>
          <p:cNvPr id="18" name="Google Shape;18;p3"/>
          <p:cNvGrpSpPr/>
          <p:nvPr/>
        </p:nvGrpSpPr>
        <p:grpSpPr>
          <a:xfrm>
            <a:off x="938675" y="215450"/>
            <a:ext cx="1660050" cy="554100"/>
            <a:chOff x="938675" y="215450"/>
            <a:chExt cx="1660050" cy="554100"/>
          </a:xfrm>
        </p:grpSpPr>
        <p:sp>
          <p:nvSpPr>
            <p:cNvPr id="19" name="Google Shape;19;p3"/>
            <p:cNvSpPr/>
            <p:nvPr/>
          </p:nvSpPr>
          <p:spPr>
            <a:xfrm>
              <a:off x="93867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458650"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99782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5" name="Google Shape;35;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36" name="Google Shape;36;p5"/>
          <p:cNvSpPr txBox="1">
            <a:spLocks noGrp="1"/>
          </p:cNvSpPr>
          <p:nvPr>
            <p:ph type="body" idx="1"/>
          </p:nvPr>
        </p:nvSpPr>
        <p:spPr>
          <a:xfrm>
            <a:off x="4748375" y="1244800"/>
            <a:ext cx="3675600" cy="3363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400"/>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a:endParaRPr/>
          </a:p>
        </p:txBody>
      </p:sp>
      <p:sp>
        <p:nvSpPr>
          <p:cNvPr id="37" name="Google Shape;37;p5"/>
          <p:cNvSpPr txBox="1">
            <a:spLocks noGrp="1"/>
          </p:cNvSpPr>
          <p:nvPr>
            <p:ph type="body" idx="2"/>
          </p:nvPr>
        </p:nvSpPr>
        <p:spPr>
          <a:xfrm>
            <a:off x="720025" y="1244801"/>
            <a:ext cx="3675600" cy="33639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accent1"/>
              </a:buClr>
              <a:buSzPts val="1500"/>
              <a:buChar char="●"/>
              <a:defRPr sz="1400"/>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a:endParaRPr/>
          </a:p>
        </p:txBody>
      </p:sp>
      <p:grpSp>
        <p:nvGrpSpPr>
          <p:cNvPr id="38" name="Google Shape;38;p5"/>
          <p:cNvGrpSpPr/>
          <p:nvPr/>
        </p:nvGrpSpPr>
        <p:grpSpPr>
          <a:xfrm>
            <a:off x="720025" y="4331513"/>
            <a:ext cx="1660050" cy="554100"/>
            <a:chOff x="439750" y="360325"/>
            <a:chExt cx="1660050" cy="554100"/>
          </a:xfrm>
        </p:grpSpPr>
        <p:sp>
          <p:nvSpPr>
            <p:cNvPr id="39" name="Google Shape;39;p5"/>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13250" y="54275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44" name="Google Shape;44;p6"/>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45" name="Google Shape;45;p6"/>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pic>
        <p:nvPicPr>
          <p:cNvPr id="46" name="Google Shape;46;p6"/>
          <p:cNvPicPr preferRelativeResize="0"/>
          <p:nvPr/>
        </p:nvPicPr>
        <p:blipFill>
          <a:blip r:embed="rId4">
            <a:alphaModFix/>
          </a:blip>
          <a:stretch>
            <a:fillRect/>
          </a:stretch>
        </p:blipFill>
        <p:spPr>
          <a:xfrm rot="2699997">
            <a:off x="6116016" y="-668061"/>
            <a:ext cx="4400439" cy="2595571"/>
          </a:xfrm>
          <a:prstGeom prst="rect">
            <a:avLst/>
          </a:prstGeom>
          <a:noFill/>
          <a:ln>
            <a:noFill/>
          </a:ln>
        </p:spPr>
      </p:pic>
      <p:pic>
        <p:nvPicPr>
          <p:cNvPr id="47" name="Google Shape;47;p6"/>
          <p:cNvPicPr preferRelativeResize="0"/>
          <p:nvPr/>
        </p:nvPicPr>
        <p:blipFill>
          <a:blip r:embed="rId3">
            <a:alphaModFix/>
          </a:blip>
          <a:stretch>
            <a:fillRect/>
          </a:stretch>
        </p:blipFill>
        <p:spPr>
          <a:xfrm rot="8100000">
            <a:off x="-1189262" y="2622260"/>
            <a:ext cx="2323116" cy="5143505"/>
          </a:xfrm>
          <a:prstGeom prst="rect">
            <a:avLst/>
          </a:prstGeom>
          <a:noFill/>
          <a:ln>
            <a:noFill/>
          </a:ln>
        </p:spPr>
      </p:pic>
      <p:grpSp>
        <p:nvGrpSpPr>
          <p:cNvPr id="48" name="Google Shape;48;p6"/>
          <p:cNvGrpSpPr/>
          <p:nvPr/>
        </p:nvGrpSpPr>
        <p:grpSpPr>
          <a:xfrm>
            <a:off x="8357395" y="2343975"/>
            <a:ext cx="786600" cy="2666275"/>
            <a:chOff x="8357395" y="2343975"/>
            <a:chExt cx="786600" cy="2666275"/>
          </a:xfrm>
        </p:grpSpPr>
        <p:sp>
          <p:nvSpPr>
            <p:cNvPr id="49" name="Google Shape;49;p6"/>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 name="Google Shape;53;p6"/>
          <p:cNvPicPr preferRelativeResize="0"/>
          <p:nvPr/>
        </p:nvPicPr>
        <p:blipFill>
          <a:blip r:embed="rId4">
            <a:alphaModFix/>
          </a:blip>
          <a:stretch>
            <a:fillRect/>
          </a:stretch>
        </p:blipFill>
        <p:spPr>
          <a:xfrm rot="-8100003">
            <a:off x="-1932600" y="3729828"/>
            <a:ext cx="4400439" cy="25955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71" name="Google Shape;71;p9"/>
          <p:cNvPicPr preferRelativeResize="0"/>
          <p:nvPr/>
        </p:nvPicPr>
        <p:blipFill>
          <a:blip r:embed="rId3">
            <a:alphaModFix/>
          </a:blip>
          <a:stretch>
            <a:fillRect/>
          </a:stretch>
        </p:blipFill>
        <p:spPr>
          <a:xfrm flipH="1">
            <a:off x="-3615437" y="-361900"/>
            <a:ext cx="8812037" cy="6518674"/>
          </a:xfrm>
          <a:prstGeom prst="rect">
            <a:avLst/>
          </a:prstGeom>
          <a:noFill/>
          <a:ln>
            <a:noFill/>
          </a:ln>
        </p:spPr>
      </p:pic>
      <p:sp>
        <p:nvSpPr>
          <p:cNvPr id="72" name="Google Shape;72;p9"/>
          <p:cNvSpPr>
            <a:spLocks noGrp="1"/>
          </p:cNvSpPr>
          <p:nvPr>
            <p:ph type="pic" idx="2"/>
          </p:nvPr>
        </p:nvSpPr>
        <p:spPr>
          <a:xfrm>
            <a:off x="892413" y="1182600"/>
            <a:ext cx="3245400" cy="2778300"/>
          </a:xfrm>
          <a:prstGeom prst="hexagon">
            <a:avLst>
              <a:gd name="adj" fmla="val 25000"/>
              <a:gd name="vf" fmla="val 115470"/>
            </a:avLst>
          </a:prstGeom>
          <a:noFill/>
          <a:ln>
            <a:noFill/>
          </a:ln>
        </p:spPr>
      </p:sp>
      <p:sp>
        <p:nvSpPr>
          <p:cNvPr id="73" name="Google Shape;73;p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4" name="Google Shape;74;p9"/>
          <p:cNvSpPr txBox="1">
            <a:spLocks noGrp="1"/>
          </p:cNvSpPr>
          <p:nvPr>
            <p:ph type="subTitle" idx="1"/>
          </p:nvPr>
        </p:nvSpPr>
        <p:spPr>
          <a:xfrm>
            <a:off x="4313488" y="2249000"/>
            <a:ext cx="3938100" cy="155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75" name="Google Shape;75;p9"/>
          <p:cNvGrpSpPr/>
          <p:nvPr/>
        </p:nvGrpSpPr>
        <p:grpSpPr>
          <a:xfrm rot="5400000">
            <a:off x="7055395" y="3156100"/>
            <a:ext cx="786600" cy="2666275"/>
            <a:chOff x="8357395" y="2343975"/>
            <a:chExt cx="786600" cy="2666275"/>
          </a:xfrm>
        </p:grpSpPr>
        <p:sp>
          <p:nvSpPr>
            <p:cNvPr id="76" name="Google Shape;76;p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 name="Google Shape;80;p9"/>
          <p:cNvPicPr preferRelativeResize="0"/>
          <p:nvPr/>
        </p:nvPicPr>
        <p:blipFill>
          <a:blip r:embed="rId4">
            <a:alphaModFix/>
          </a:blip>
          <a:stretch>
            <a:fillRect/>
          </a:stretch>
        </p:blipFill>
        <p:spPr>
          <a:xfrm flipH="1">
            <a:off x="7092947" y="-628300"/>
            <a:ext cx="2675651" cy="27135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3"/>
        <p:cNvGrpSpPr/>
        <p:nvPr/>
      </p:nvGrpSpPr>
      <p:grpSpPr>
        <a:xfrm>
          <a:off x="0" y="0"/>
          <a:ext cx="0" cy="0"/>
          <a:chOff x="0" y="0"/>
          <a:chExt cx="0" cy="0"/>
        </a:xfrm>
      </p:grpSpPr>
      <p:pic>
        <p:nvPicPr>
          <p:cNvPr id="84" name="Google Shape;84;p11"/>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85" name="Google Shape;85;p11"/>
          <p:cNvSpPr txBox="1">
            <a:spLocks noGrp="1"/>
          </p:cNvSpPr>
          <p:nvPr>
            <p:ph type="title" hasCustomPrompt="1"/>
          </p:nvPr>
        </p:nvSpPr>
        <p:spPr>
          <a:xfrm>
            <a:off x="1883100" y="1316100"/>
            <a:ext cx="5377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6" name="Google Shape;86;p11"/>
          <p:cNvSpPr txBox="1">
            <a:spLocks noGrp="1"/>
          </p:cNvSpPr>
          <p:nvPr>
            <p:ph type="body" idx="1"/>
          </p:nvPr>
        </p:nvSpPr>
        <p:spPr>
          <a:xfrm>
            <a:off x="1883100" y="3279600"/>
            <a:ext cx="5377800" cy="4512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7"/>
        <p:cNvGrpSpPr/>
        <p:nvPr/>
      </p:nvGrpSpPr>
      <p:grpSpPr>
        <a:xfrm>
          <a:off x="0" y="0"/>
          <a:ext cx="0" cy="0"/>
          <a:chOff x="0" y="0"/>
          <a:chExt cx="0" cy="0"/>
        </a:xfrm>
      </p:grpSpPr>
      <p:pic>
        <p:nvPicPr>
          <p:cNvPr id="108" name="Google Shape;108;p14"/>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9" name="Google Shape;109;p14"/>
          <p:cNvSpPr txBox="1">
            <a:spLocks noGrp="1"/>
          </p:cNvSpPr>
          <p:nvPr>
            <p:ph type="title"/>
          </p:nvPr>
        </p:nvSpPr>
        <p:spPr>
          <a:xfrm>
            <a:off x="3688525" y="1568200"/>
            <a:ext cx="3762600" cy="15120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10" name="Google Shape;110;p14"/>
          <p:cNvSpPr txBox="1">
            <a:spLocks noGrp="1"/>
          </p:cNvSpPr>
          <p:nvPr>
            <p:ph type="title" idx="2" hasCustomPrompt="1"/>
          </p:nvPr>
        </p:nvSpPr>
        <p:spPr>
          <a:xfrm>
            <a:off x="1542675" y="1537475"/>
            <a:ext cx="20922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11" name="Google Shape;111;p14"/>
          <p:cNvSpPr txBox="1">
            <a:spLocks noGrp="1"/>
          </p:cNvSpPr>
          <p:nvPr>
            <p:ph type="subTitle" idx="1"/>
          </p:nvPr>
        </p:nvSpPr>
        <p:spPr>
          <a:xfrm>
            <a:off x="3688525" y="3107575"/>
            <a:ext cx="37626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pic>
        <p:nvPicPr>
          <p:cNvPr id="112" name="Google Shape;112;p14"/>
          <p:cNvPicPr preferRelativeResize="0"/>
          <p:nvPr/>
        </p:nvPicPr>
        <p:blipFill>
          <a:blip r:embed="rId3">
            <a:alphaModFix/>
          </a:blip>
          <a:stretch>
            <a:fillRect/>
          </a:stretch>
        </p:blipFill>
        <p:spPr>
          <a:xfrm flipH="1">
            <a:off x="7473595" y="-894625"/>
            <a:ext cx="2675651" cy="2713550"/>
          </a:xfrm>
          <a:prstGeom prst="rect">
            <a:avLst/>
          </a:prstGeom>
          <a:noFill/>
          <a:ln>
            <a:noFill/>
          </a:ln>
        </p:spPr>
      </p:pic>
      <p:pic>
        <p:nvPicPr>
          <p:cNvPr id="113" name="Google Shape;113;p14"/>
          <p:cNvPicPr preferRelativeResize="0"/>
          <p:nvPr/>
        </p:nvPicPr>
        <p:blipFill>
          <a:blip r:embed="rId4">
            <a:alphaModFix/>
          </a:blip>
          <a:stretch>
            <a:fillRect/>
          </a:stretch>
        </p:blipFill>
        <p:spPr>
          <a:xfrm rot="-5400000" flipH="1">
            <a:off x="-2385215" y="-260920"/>
            <a:ext cx="4916874" cy="3637250"/>
          </a:xfrm>
          <a:prstGeom prst="rect">
            <a:avLst/>
          </a:prstGeom>
          <a:noFill/>
          <a:ln>
            <a:noFill/>
          </a:ln>
        </p:spPr>
      </p:pic>
      <p:pic>
        <p:nvPicPr>
          <p:cNvPr id="114" name="Google Shape;114;p14"/>
          <p:cNvPicPr preferRelativeResize="0"/>
          <p:nvPr/>
        </p:nvPicPr>
        <p:blipFill>
          <a:blip r:embed="rId4">
            <a:alphaModFix/>
          </a:blip>
          <a:stretch>
            <a:fillRect/>
          </a:stretch>
        </p:blipFill>
        <p:spPr>
          <a:xfrm rot="-5400000">
            <a:off x="-2385215" y="1767155"/>
            <a:ext cx="4916874" cy="3637250"/>
          </a:xfrm>
          <a:prstGeom prst="rect">
            <a:avLst/>
          </a:prstGeom>
          <a:noFill/>
          <a:ln>
            <a:noFill/>
          </a:ln>
        </p:spPr>
      </p:pic>
      <p:pic>
        <p:nvPicPr>
          <p:cNvPr id="115" name="Google Shape;115;p14"/>
          <p:cNvPicPr preferRelativeResize="0"/>
          <p:nvPr/>
        </p:nvPicPr>
        <p:blipFill>
          <a:blip r:embed="rId3">
            <a:alphaModFix/>
          </a:blip>
          <a:stretch>
            <a:fillRect/>
          </a:stretch>
        </p:blipFill>
        <p:spPr>
          <a:xfrm rot="10800000">
            <a:off x="7510220" y="3380725"/>
            <a:ext cx="2675651" cy="2713550"/>
          </a:xfrm>
          <a:prstGeom prst="rect">
            <a:avLst/>
          </a:prstGeom>
          <a:noFill/>
          <a:ln>
            <a:noFill/>
          </a:ln>
        </p:spPr>
      </p:pic>
      <p:grpSp>
        <p:nvGrpSpPr>
          <p:cNvPr id="116" name="Google Shape;116;p14"/>
          <p:cNvGrpSpPr/>
          <p:nvPr/>
        </p:nvGrpSpPr>
        <p:grpSpPr>
          <a:xfrm rot="5400000">
            <a:off x="5377120" y="-599100"/>
            <a:ext cx="786600" cy="2666275"/>
            <a:chOff x="8357395" y="2343975"/>
            <a:chExt cx="786600" cy="2666275"/>
          </a:xfrm>
        </p:grpSpPr>
        <p:sp>
          <p:nvSpPr>
            <p:cNvPr id="117" name="Google Shape;117;p14"/>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21"/>
        <p:cNvGrpSpPr/>
        <p:nvPr/>
      </p:nvGrpSpPr>
      <p:grpSpPr>
        <a:xfrm>
          <a:off x="0" y="0"/>
          <a:ext cx="0" cy="0"/>
          <a:chOff x="0" y="0"/>
          <a:chExt cx="0" cy="0"/>
        </a:xfrm>
      </p:grpSpPr>
      <p:pic>
        <p:nvPicPr>
          <p:cNvPr id="122" name="Google Shape;122;p1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23" name="Google Shape;123;p15"/>
          <p:cNvSpPr txBox="1">
            <a:spLocks noGrp="1"/>
          </p:cNvSpPr>
          <p:nvPr>
            <p:ph type="title"/>
          </p:nvPr>
        </p:nvSpPr>
        <p:spPr>
          <a:xfrm>
            <a:off x="1151550" y="1452113"/>
            <a:ext cx="48393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24" name="Google Shape;124;p15"/>
          <p:cNvSpPr txBox="1">
            <a:spLocks noGrp="1"/>
          </p:cNvSpPr>
          <p:nvPr>
            <p:ph type="title" idx="2" hasCustomPrompt="1"/>
          </p:nvPr>
        </p:nvSpPr>
        <p:spPr>
          <a:xfrm>
            <a:off x="6050550" y="1452125"/>
            <a:ext cx="20553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25" name="Google Shape;125;p15"/>
          <p:cNvSpPr txBox="1">
            <a:spLocks noGrp="1"/>
          </p:cNvSpPr>
          <p:nvPr>
            <p:ph type="subTitle" idx="1"/>
          </p:nvPr>
        </p:nvSpPr>
        <p:spPr>
          <a:xfrm>
            <a:off x="1151550" y="2937650"/>
            <a:ext cx="4839300" cy="420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pic>
        <p:nvPicPr>
          <p:cNvPr id="126" name="Google Shape;126;p15"/>
          <p:cNvPicPr preferRelativeResize="0"/>
          <p:nvPr/>
        </p:nvPicPr>
        <p:blipFill>
          <a:blip r:embed="rId3">
            <a:alphaModFix/>
          </a:blip>
          <a:stretch>
            <a:fillRect/>
          </a:stretch>
        </p:blipFill>
        <p:spPr>
          <a:xfrm rot="10800000" flipH="1">
            <a:off x="-4679275" y="-2798065"/>
            <a:ext cx="7657249" cy="8935624"/>
          </a:xfrm>
          <a:prstGeom prst="rect">
            <a:avLst/>
          </a:prstGeom>
          <a:noFill/>
          <a:ln>
            <a:noFill/>
          </a:ln>
        </p:spPr>
      </p:pic>
      <p:pic>
        <p:nvPicPr>
          <p:cNvPr id="127" name="Google Shape;127;p15"/>
          <p:cNvPicPr preferRelativeResize="0"/>
          <p:nvPr/>
        </p:nvPicPr>
        <p:blipFill>
          <a:blip r:embed="rId4">
            <a:alphaModFix/>
          </a:blip>
          <a:stretch>
            <a:fillRect/>
          </a:stretch>
        </p:blipFill>
        <p:spPr>
          <a:xfrm rot="5400000" flipH="1">
            <a:off x="6901525" y="1273964"/>
            <a:ext cx="4400440" cy="2595572"/>
          </a:xfrm>
          <a:prstGeom prst="rect">
            <a:avLst/>
          </a:prstGeom>
          <a:noFill/>
          <a:ln>
            <a:noFill/>
          </a:ln>
        </p:spPr>
      </p:pic>
      <p:grpSp>
        <p:nvGrpSpPr>
          <p:cNvPr id="128" name="Google Shape;128;p15"/>
          <p:cNvGrpSpPr/>
          <p:nvPr/>
        </p:nvGrpSpPr>
        <p:grpSpPr>
          <a:xfrm>
            <a:off x="6248175" y="4217875"/>
            <a:ext cx="1660050" cy="554100"/>
            <a:chOff x="439750" y="360325"/>
            <a:chExt cx="1660050" cy="554100"/>
          </a:xfrm>
        </p:grpSpPr>
        <p:sp>
          <p:nvSpPr>
            <p:cNvPr id="129" name="Google Shape;129;p15"/>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4651"/>
            </a:gs>
            <a:gs pos="100000">
              <a:srgbClr val="00060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marL="914400" lvl="1"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marL="1371600" lvl="2"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marL="1828800" lvl="3"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marL="2286000" lvl="4"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marL="2743200" lvl="5"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marL="3200400" lvl="6"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marL="3657600" lvl="7"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marL="4114800" lvl="8"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58" r:id="rId7"/>
    <p:sldLayoutId id="2147483660" r:id="rId8"/>
    <p:sldLayoutId id="2147483661" r:id="rId9"/>
    <p:sldLayoutId id="2147483664" r:id="rId10"/>
    <p:sldLayoutId id="2147483669" r:id="rId11"/>
    <p:sldLayoutId id="2147483670" r:id="rId12"/>
    <p:sldLayoutId id="2147483673" r:id="rId13"/>
    <p:sldLayoutId id="2147483676" r:id="rId14"/>
    <p:sldLayoutId id="2147483681" r:id="rId15"/>
    <p:sldLayoutId id="2147483686" r:id="rId16"/>
    <p:sldLayoutId id="214748368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www.freepik.com/free-photo/close-up-group-friends-with-mobile-phones_5617829.htm/?utm_source=slidesgo_template&amp;utm_medium=referral-link&amp;utm_campaign=sg_resources&amp;utm_content=freepik"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freepik.com/free-photo/close-up-group-friends-with-mobile-phones_5617829.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freepik.com/free-photo/close-up-group-friends-with-mobile-phones_5617829.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4651"/>
            </a:gs>
            <a:gs pos="100000">
              <a:srgbClr val="000607"/>
            </a:gs>
          </a:gsLst>
          <a:path path="circle">
            <a:fillToRect l="50000" t="50000" r="50000" b="50000"/>
          </a:path>
          <a:tileRect/>
        </a:gradFill>
        <a:effectLst/>
      </p:bgPr>
    </p:bg>
    <p:spTree>
      <p:nvGrpSpPr>
        <p:cNvPr id="1"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535326" y="-494763"/>
            <a:ext cx="5093874" cy="6133023"/>
          </a:xfrm>
          <a:prstGeom prst="rect">
            <a:avLst/>
          </a:prstGeom>
          <a:noFill/>
          <a:ln>
            <a:noFill/>
          </a:ln>
        </p:spPr>
      </p:pic>
      <p:pic>
        <p:nvPicPr>
          <p:cNvPr id="387" name="Google Shape;387;p45"/>
          <p:cNvPicPr preferRelativeResize="0"/>
          <p:nvPr/>
        </p:nvPicPr>
        <p:blipFill>
          <a:blip r:embed="rId4">
            <a:alphaModFix/>
          </a:blip>
          <a:stretch>
            <a:fillRect/>
          </a:stretch>
        </p:blipFill>
        <p:spPr>
          <a:xfrm rot="10800000" flipH="1">
            <a:off x="1354059" y="3508750"/>
            <a:ext cx="6184100" cy="3647650"/>
          </a:xfrm>
          <a:prstGeom prst="rect">
            <a:avLst/>
          </a:prstGeom>
          <a:noFill/>
          <a:ln>
            <a:noFill/>
          </a:ln>
        </p:spPr>
      </p:pic>
      <p:pic>
        <p:nvPicPr>
          <p:cNvPr id="388" name="Google Shape;388;p45"/>
          <p:cNvPicPr preferRelativeResize="0"/>
          <p:nvPr/>
        </p:nvPicPr>
        <p:blipFill>
          <a:blip r:embed="rId3">
            <a:alphaModFix/>
          </a:blip>
          <a:stretch>
            <a:fillRect/>
          </a:stretch>
        </p:blipFill>
        <p:spPr>
          <a:xfrm rot="10800000">
            <a:off x="6402124" y="-399600"/>
            <a:ext cx="5093874" cy="6133023"/>
          </a:xfrm>
          <a:prstGeom prst="rect">
            <a:avLst/>
          </a:prstGeom>
          <a:noFill/>
          <a:ln>
            <a:noFill/>
          </a:ln>
        </p:spPr>
      </p:pic>
      <p:pic>
        <p:nvPicPr>
          <p:cNvPr id="389" name="Google Shape;389;p45"/>
          <p:cNvPicPr preferRelativeResize="0"/>
          <p:nvPr/>
        </p:nvPicPr>
        <p:blipFill>
          <a:blip r:embed="rId4">
            <a:alphaModFix/>
          </a:blip>
          <a:stretch>
            <a:fillRect/>
          </a:stretch>
        </p:blipFill>
        <p:spPr>
          <a:xfrm>
            <a:off x="1289625" y="-2120444"/>
            <a:ext cx="6184100" cy="3647644"/>
          </a:xfrm>
          <a:prstGeom prst="rect">
            <a:avLst/>
          </a:prstGeom>
          <a:noFill/>
          <a:ln>
            <a:noFill/>
          </a:ln>
        </p:spPr>
      </p:pic>
      <p:sp>
        <p:nvSpPr>
          <p:cNvPr id="390" name="Google Shape;390;p45"/>
          <p:cNvSpPr txBox="1">
            <a:spLocks noGrp="1"/>
          </p:cNvSpPr>
          <p:nvPr>
            <p:ph type="ctrTitle"/>
          </p:nvPr>
        </p:nvSpPr>
        <p:spPr>
          <a:xfrm>
            <a:off x="1032387" y="1096050"/>
            <a:ext cx="7211961" cy="23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600" dirty="0">
                <a:solidFill>
                  <a:srgbClr val="FFFFFF"/>
                </a:solidFill>
              </a:rPr>
              <a:t>Assignment 2</a:t>
            </a:r>
            <a:r>
              <a:rPr lang="en" sz="4600" dirty="0">
                <a:solidFill>
                  <a:srgbClr val="FFFFFF"/>
                </a:solidFill>
              </a:rPr>
              <a:t> </a:t>
            </a:r>
            <a:r>
              <a:rPr lang="en-US" sz="4600" dirty="0">
                <a:solidFill>
                  <a:srgbClr val="92D050"/>
                </a:solidFill>
              </a:rPr>
              <a:t>NETWORK DESIGN AND </a:t>
            </a:r>
            <a:br>
              <a:rPr lang="en-US" sz="4600" dirty="0">
                <a:solidFill>
                  <a:srgbClr val="92D050"/>
                </a:solidFill>
              </a:rPr>
            </a:br>
            <a:r>
              <a:rPr lang="en-US" sz="4600" dirty="0">
                <a:solidFill>
                  <a:srgbClr val="92D050"/>
                </a:solidFill>
              </a:rPr>
              <a:t>SIMULATION FOR A CRITICAL</a:t>
            </a:r>
            <a:endParaRPr sz="4800" dirty="0">
              <a:solidFill>
                <a:srgbClr val="92D050"/>
              </a:solidFill>
            </a:endParaRPr>
          </a:p>
          <a:p>
            <a:pPr marL="0" lvl="0" indent="0" algn="ctr" rtl="0">
              <a:spcBef>
                <a:spcPts val="200"/>
              </a:spcBef>
              <a:spcAft>
                <a:spcPts val="200"/>
              </a:spcAft>
              <a:buNone/>
            </a:pPr>
            <a:endParaRPr sz="49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p:nvPr/>
        </p:nvSpPr>
        <p:spPr>
          <a:xfrm>
            <a:off x="1466475" y="1313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txBox="1">
            <a:spLocks noGrp="1"/>
          </p:cNvSpPr>
          <p:nvPr>
            <p:ph type="title" idx="2"/>
          </p:nvPr>
        </p:nvSpPr>
        <p:spPr>
          <a:xfrm>
            <a:off x="1542675" y="1537475"/>
            <a:ext cx="20922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03</a:t>
            </a:r>
            <a:endParaRPr dirty="0"/>
          </a:p>
        </p:txBody>
      </p:sp>
      <p:sp>
        <p:nvSpPr>
          <p:cNvPr id="615" name="Google Shape;615;p58"/>
          <p:cNvSpPr txBox="1">
            <a:spLocks noGrp="1"/>
          </p:cNvSpPr>
          <p:nvPr>
            <p:ph type="title"/>
          </p:nvPr>
        </p:nvSpPr>
        <p:spPr>
          <a:xfrm>
            <a:off x="3688525" y="1568200"/>
            <a:ext cx="5352236" cy="18386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rgbClr val="00AB8D"/>
                </a:solidFill>
                <a:latin typeface="+mn-lt"/>
              </a:rPr>
              <a:t>Danh sách</a:t>
            </a:r>
            <a:br>
              <a:rPr lang="vi-VN" dirty="0">
                <a:solidFill>
                  <a:srgbClr val="00AB8D"/>
                </a:solidFill>
                <a:latin typeface="+mn-lt"/>
              </a:rPr>
            </a:br>
            <a:r>
              <a:rPr lang="vi-VN" dirty="0">
                <a:solidFill>
                  <a:schemeClr val="bg1"/>
                </a:solidFill>
                <a:latin typeface="+mn-lt"/>
              </a:rPr>
              <a:t>các thiết bị vật lý</a:t>
            </a:r>
            <a:endParaRPr dirty="0">
              <a:solidFill>
                <a:schemeClr val="bg1"/>
              </a:solidFill>
              <a:latin typeface="+mn-lt"/>
            </a:endParaRPr>
          </a:p>
        </p:txBody>
      </p:sp>
    </p:spTree>
    <p:extLst>
      <p:ext uri="{BB962C8B-B14F-4D97-AF65-F5344CB8AC3E}">
        <p14:creationId xmlns:p14="http://schemas.microsoft.com/office/powerpoint/2010/main" val="3948197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4572000" y="521265"/>
            <a:ext cx="1969191"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Server</a:t>
            </a:r>
            <a:endParaRPr dirty="0">
              <a:latin typeface="+mn-lt"/>
            </a:endParaRPr>
          </a:p>
        </p:txBody>
      </p:sp>
      <p:sp>
        <p:nvSpPr>
          <p:cNvPr id="436" name="Google Shape;436;p49"/>
          <p:cNvSpPr txBox="1">
            <a:spLocks noGrp="1"/>
          </p:cNvSpPr>
          <p:nvPr>
            <p:ph type="subTitle" idx="1"/>
          </p:nvPr>
        </p:nvSpPr>
        <p:spPr>
          <a:xfrm>
            <a:off x="4505075" y="1339498"/>
            <a:ext cx="3938100" cy="29080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dirty="0">
                <a:latin typeface="+mn-lt"/>
              </a:rPr>
              <a:t>Web server: Cho phép người dùng lấy thông tin tài khoản trong ngân hàng hay sử dụng các dịch vụ khác</a:t>
            </a:r>
          </a:p>
          <a:p>
            <a:pPr marL="285750" lvl="0" indent="-285750" algn="l" rtl="0">
              <a:spcBef>
                <a:spcPts val="0"/>
              </a:spcBef>
              <a:spcAft>
                <a:spcPts val="0"/>
              </a:spcAft>
              <a:buFont typeface="Arial" panose="020B0604020202020204" pitchFamily="34" charset="0"/>
              <a:buChar char="•"/>
            </a:pPr>
            <a:r>
              <a:rPr lang="vi-VN" dirty="0">
                <a:latin typeface="+mn-lt"/>
              </a:rPr>
              <a:t>DNS server: Dùng để phân giải tên miền thành các địa chỉ IP.</a:t>
            </a:r>
          </a:p>
          <a:p>
            <a:pPr marL="285750" lvl="0" indent="-285750" algn="l" rtl="0">
              <a:spcBef>
                <a:spcPts val="0"/>
              </a:spcBef>
              <a:spcAft>
                <a:spcPts val="0"/>
              </a:spcAft>
              <a:buFont typeface="Arial" panose="020B0604020202020204" pitchFamily="34" charset="0"/>
              <a:buChar char="•"/>
            </a:pPr>
            <a:r>
              <a:rPr lang="vi-VN" dirty="0">
                <a:latin typeface="+mn-lt"/>
              </a:rPr>
              <a:t>File server: Quản lý, chia sẻ thông tin file</a:t>
            </a:r>
          </a:p>
          <a:p>
            <a:pPr marL="285750" lvl="0" indent="-285750" algn="l" rtl="0">
              <a:spcBef>
                <a:spcPts val="0"/>
              </a:spcBef>
              <a:spcAft>
                <a:spcPts val="0"/>
              </a:spcAft>
              <a:buFont typeface="Arial" panose="020B0604020202020204" pitchFamily="34" charset="0"/>
              <a:buChar char="•"/>
            </a:pPr>
            <a:r>
              <a:rPr lang="vi-VN" dirty="0">
                <a:latin typeface="+mn-lt"/>
              </a:rPr>
              <a:t>Mail server: Chức năng gửi hay nhận email.</a:t>
            </a:r>
          </a:p>
          <a:p>
            <a:pPr marL="285750" lvl="0" indent="-285750" algn="l" rtl="0">
              <a:spcBef>
                <a:spcPts val="0"/>
              </a:spcBef>
              <a:spcAft>
                <a:spcPts val="0"/>
              </a:spcAft>
              <a:buFont typeface="Arial" panose="020B0604020202020204" pitchFamily="34" charset="0"/>
              <a:buChar char="•"/>
            </a:pPr>
            <a:r>
              <a:rPr lang="vi-VN" dirty="0">
                <a:latin typeface="+mn-lt"/>
              </a:rPr>
              <a:t>Database: Nơi lưu trữ dữ liệu của ngân hàng.</a:t>
            </a:r>
          </a:p>
          <a:p>
            <a:pPr marL="285750" lvl="0" indent="-285750" algn="l" rtl="0">
              <a:spcBef>
                <a:spcPts val="0"/>
              </a:spcBef>
              <a:spcAft>
                <a:spcPts val="0"/>
              </a:spcAft>
              <a:buFont typeface="Arial" panose="020B0604020202020204" pitchFamily="34" charset="0"/>
              <a:buChar char="•"/>
            </a:pPr>
            <a:endParaRPr lang="vi-VN" dirty="0">
              <a:latin typeface="+mn-lt"/>
            </a:endParaRPr>
          </a:p>
          <a:p>
            <a:pPr marL="285750" lvl="0" indent="-285750" algn="l" rtl="0">
              <a:spcBef>
                <a:spcPts val="0"/>
              </a:spcBef>
              <a:spcAft>
                <a:spcPts val="0"/>
              </a:spcAft>
              <a:buFont typeface="Arial" panose="020B0604020202020204" pitchFamily="34" charset="0"/>
              <a:buChar char="•"/>
            </a:pPr>
            <a:endParaRPr lang="vi-VN" dirty="0">
              <a:latin typeface="+mn-lt"/>
            </a:endParaRPr>
          </a:p>
          <a:p>
            <a:pPr marL="285750" lvl="0" indent="-285750" algn="l" rtl="0">
              <a:spcBef>
                <a:spcPts val="0"/>
              </a:spcBef>
              <a:spcAft>
                <a:spcPts val="0"/>
              </a:spcAft>
              <a:buFont typeface="Arial" panose="020B0604020202020204" pitchFamily="34" charset="0"/>
              <a:buChar char="•"/>
            </a:pPr>
            <a:endParaRPr lang="vi-VN" dirty="0">
              <a:latin typeface="+mn-lt"/>
            </a:endParaRPr>
          </a:p>
          <a:p>
            <a:pPr marL="285750" lvl="0" indent="-285750" algn="l" rtl="0">
              <a:spcBef>
                <a:spcPts val="0"/>
              </a:spcBef>
              <a:spcAft>
                <a:spcPts val="0"/>
              </a:spcAft>
              <a:buFont typeface="Arial" panose="020B0604020202020204" pitchFamily="34" charset="0"/>
              <a:buChar char="•"/>
            </a:pPr>
            <a:endParaRPr dirty="0">
              <a:latin typeface="+mn-lt"/>
            </a:endParaRPr>
          </a:p>
        </p:txBody>
      </p:sp>
      <p:pic>
        <p:nvPicPr>
          <p:cNvPr id="15" name="Picture 14">
            <a:extLst>
              <a:ext uri="{FF2B5EF4-FFF2-40B4-BE49-F238E27FC236}">
                <a16:creationId xmlns:a16="http://schemas.microsoft.com/office/drawing/2014/main" id="{4C51D99C-1ED3-FC36-06CD-0C70A5313B3C}"/>
              </a:ext>
            </a:extLst>
          </p:cNvPr>
          <p:cNvPicPr>
            <a:picLocks noChangeAspect="1"/>
          </p:cNvPicPr>
          <p:nvPr/>
        </p:nvPicPr>
        <p:blipFill>
          <a:blip r:embed="rId3"/>
          <a:stretch>
            <a:fillRect/>
          </a:stretch>
        </p:blipFill>
        <p:spPr>
          <a:xfrm>
            <a:off x="0" y="1"/>
            <a:ext cx="3694471"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4572000" y="521265"/>
            <a:ext cx="1969191"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Router </a:t>
            </a:r>
            <a:endParaRPr dirty="0">
              <a:latin typeface="+mn-lt"/>
            </a:endParaRPr>
          </a:p>
        </p:txBody>
      </p:sp>
      <p:sp>
        <p:nvSpPr>
          <p:cNvPr id="436" name="Google Shape;436;p49"/>
          <p:cNvSpPr txBox="1">
            <a:spLocks noGrp="1"/>
          </p:cNvSpPr>
          <p:nvPr>
            <p:ph type="subTitle" idx="1"/>
          </p:nvPr>
        </p:nvSpPr>
        <p:spPr>
          <a:xfrm>
            <a:off x="4572000" y="2161722"/>
            <a:ext cx="3938100" cy="29080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dirty="0">
                <a:latin typeface="+mn-lt"/>
              </a:rPr>
              <a:t>OSPF, IS-IS, BGP, IGMPv3, GRE, static IPv4 IPv6,...</a:t>
            </a:r>
          </a:p>
          <a:p>
            <a:pPr marL="285750" lvl="0" indent="-285750" algn="l" rtl="0">
              <a:spcBef>
                <a:spcPts val="0"/>
              </a:spcBef>
              <a:spcAft>
                <a:spcPts val="0"/>
              </a:spcAft>
              <a:buFont typeface="Arial" panose="020B0604020202020204" pitchFamily="34" charset="0"/>
              <a:buChar char="•"/>
            </a:pPr>
            <a:r>
              <a:rPr lang="vi-VN" dirty="0">
                <a:latin typeface="+mn-lt"/>
              </a:rPr>
              <a:t>3 cổng Ethernet tích hợp 10/100/1000 (chỉ hỗ trợ RJ-45).</a:t>
            </a:r>
          </a:p>
          <a:p>
            <a:pPr marL="285750" lvl="0" indent="-285750" algn="l" rtl="0">
              <a:spcBef>
                <a:spcPts val="0"/>
              </a:spcBef>
              <a:spcAft>
                <a:spcPts val="0"/>
              </a:spcAft>
              <a:buFont typeface="Arial" panose="020B0604020202020204" pitchFamily="34" charset="0"/>
              <a:buChar char="•"/>
            </a:pPr>
            <a:r>
              <a:rPr lang="vi-VN" dirty="0">
                <a:latin typeface="+mn-lt"/>
              </a:rPr>
              <a:t>DRAM: 512 MB (đã cài đặt) / 2 GB (maximum).</a:t>
            </a:r>
          </a:p>
          <a:p>
            <a:pPr marL="285750" lvl="0" indent="-285750" algn="l" rtl="0">
              <a:spcBef>
                <a:spcPts val="0"/>
              </a:spcBef>
              <a:spcAft>
                <a:spcPts val="0"/>
              </a:spcAft>
              <a:buFont typeface="Arial" panose="020B0604020202020204" pitchFamily="34" charset="0"/>
              <a:buChar char="•"/>
            </a:pPr>
            <a:r>
              <a:rPr lang="vi-VN" dirty="0">
                <a:latin typeface="+mn-lt"/>
              </a:rPr>
              <a:t>Sử dụng thêm các thiết bị nhằm tăng tính bảo mật: Cisco IOS Firewall, Cisco IOS Zone-Based Firewall, Cisco IOS IPS, và Cisco IOS Content Filtering.</a:t>
            </a:r>
          </a:p>
          <a:p>
            <a:pPr marL="285750" lvl="0" indent="-285750" algn="l" rtl="0">
              <a:spcBef>
                <a:spcPts val="0"/>
              </a:spcBef>
              <a:spcAft>
                <a:spcPts val="0"/>
              </a:spcAft>
              <a:buFont typeface="Arial" panose="020B0604020202020204" pitchFamily="34" charset="0"/>
              <a:buChar char="•"/>
            </a:pPr>
            <a:endParaRPr lang="vi-VN" dirty="0">
              <a:latin typeface="+mn-lt"/>
            </a:endParaRPr>
          </a:p>
          <a:p>
            <a:pPr marL="285750" lvl="0" indent="-285750" algn="l" rtl="0">
              <a:spcBef>
                <a:spcPts val="0"/>
              </a:spcBef>
              <a:spcAft>
                <a:spcPts val="0"/>
              </a:spcAft>
              <a:buFont typeface="Arial" panose="020B0604020202020204" pitchFamily="34" charset="0"/>
              <a:buChar char="•"/>
            </a:pPr>
            <a:endParaRPr lang="vi-VN" dirty="0">
              <a:latin typeface="+mn-lt"/>
            </a:endParaRPr>
          </a:p>
          <a:p>
            <a:pPr marL="285750" lvl="0" indent="-285750" algn="l" rtl="0">
              <a:spcBef>
                <a:spcPts val="0"/>
              </a:spcBef>
              <a:spcAft>
                <a:spcPts val="0"/>
              </a:spcAft>
              <a:buFont typeface="Arial" panose="020B0604020202020204" pitchFamily="34" charset="0"/>
              <a:buChar char="•"/>
            </a:pPr>
            <a:endParaRPr dirty="0">
              <a:latin typeface="+mn-lt"/>
            </a:endParaRPr>
          </a:p>
        </p:txBody>
      </p:sp>
      <p:sp>
        <p:nvSpPr>
          <p:cNvPr id="2" name="Google Shape;436;p49">
            <a:extLst>
              <a:ext uri="{FF2B5EF4-FFF2-40B4-BE49-F238E27FC236}">
                <a16:creationId xmlns:a16="http://schemas.microsoft.com/office/drawing/2014/main" id="{B7C02EE5-D20F-8779-BE73-9BB516900BC1}"/>
              </a:ext>
            </a:extLst>
          </p:cNvPr>
          <p:cNvSpPr txBox="1">
            <a:spLocks/>
          </p:cNvSpPr>
          <p:nvPr/>
        </p:nvSpPr>
        <p:spPr>
          <a:xfrm>
            <a:off x="4572000" y="1272969"/>
            <a:ext cx="3938100" cy="998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vi-VN" dirty="0">
                <a:latin typeface="+mn-lt"/>
              </a:rPr>
              <a:t>Trong phần mềm Cisco Packet Tracer, ta sử dụng loại router CISCO 2911- SEC/K9, với thông số:</a:t>
            </a:r>
          </a:p>
          <a:p>
            <a:pPr marL="285750" indent="-285750">
              <a:buFont typeface="Arial" panose="020B0604020202020204" pitchFamily="34" charset="0"/>
              <a:buChar char="•"/>
            </a:pPr>
            <a:endParaRPr lang="vi-VN" dirty="0">
              <a:latin typeface="+mn-lt"/>
            </a:endParaRPr>
          </a:p>
          <a:p>
            <a:pPr marL="285750" indent="-285750">
              <a:buFont typeface="Arial" panose="020B0604020202020204" pitchFamily="34" charset="0"/>
              <a:buChar char="•"/>
            </a:pPr>
            <a:endParaRPr lang="vi-VN" dirty="0">
              <a:latin typeface="+mn-lt"/>
            </a:endParaRPr>
          </a:p>
        </p:txBody>
      </p:sp>
      <p:pic>
        <p:nvPicPr>
          <p:cNvPr id="4" name="Picture 3">
            <a:extLst>
              <a:ext uri="{FF2B5EF4-FFF2-40B4-BE49-F238E27FC236}">
                <a16:creationId xmlns:a16="http://schemas.microsoft.com/office/drawing/2014/main" id="{BB90B72B-44B4-C58C-74B2-074558C80DA6}"/>
              </a:ext>
            </a:extLst>
          </p:cNvPr>
          <p:cNvPicPr>
            <a:picLocks noChangeAspect="1"/>
          </p:cNvPicPr>
          <p:nvPr/>
        </p:nvPicPr>
        <p:blipFill>
          <a:blip r:embed="rId3"/>
          <a:stretch>
            <a:fillRect/>
          </a:stretch>
        </p:blipFill>
        <p:spPr>
          <a:xfrm>
            <a:off x="0" y="0"/>
            <a:ext cx="4033824" cy="5143500"/>
          </a:xfrm>
          <a:prstGeom prst="rect">
            <a:avLst/>
          </a:prstGeom>
        </p:spPr>
      </p:pic>
    </p:spTree>
    <p:extLst>
      <p:ext uri="{BB962C8B-B14F-4D97-AF65-F5344CB8AC3E}">
        <p14:creationId xmlns:p14="http://schemas.microsoft.com/office/powerpoint/2010/main" val="3655946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4572000" y="521265"/>
            <a:ext cx="1969191"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Wifi </a:t>
            </a:r>
            <a:endParaRPr dirty="0">
              <a:latin typeface="+mn-lt"/>
            </a:endParaRPr>
          </a:p>
        </p:txBody>
      </p:sp>
      <p:sp>
        <p:nvSpPr>
          <p:cNvPr id="436" name="Google Shape;436;p49"/>
          <p:cNvSpPr txBox="1">
            <a:spLocks noGrp="1"/>
          </p:cNvSpPr>
          <p:nvPr>
            <p:ph type="subTitle" idx="1"/>
          </p:nvPr>
        </p:nvSpPr>
        <p:spPr>
          <a:xfrm>
            <a:off x="4572000" y="1881503"/>
            <a:ext cx="3938100" cy="17088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dirty="0">
                <a:latin typeface="+mn-lt"/>
              </a:rPr>
              <a:t>Tốc độ dữ liệu max: 1733Mbps.3 cổng Ethernet tích hợp 10/100/1000 (chỉ hỗ trợ RJ-45).</a:t>
            </a:r>
          </a:p>
          <a:p>
            <a:pPr marL="285750" lvl="0" indent="-285750" algn="l" rtl="0">
              <a:spcBef>
                <a:spcPts val="0"/>
              </a:spcBef>
              <a:spcAft>
                <a:spcPts val="0"/>
              </a:spcAft>
              <a:buFont typeface="Arial" panose="020B0604020202020204" pitchFamily="34" charset="0"/>
              <a:buChar char="•"/>
            </a:pPr>
            <a:r>
              <a:rPr lang="vi-VN" dirty="0">
                <a:latin typeface="+mn-lt"/>
              </a:rPr>
              <a:t>Bảo mật: WPA/WPA2, WPA3, WPA2 - Enterprise,...</a:t>
            </a:r>
          </a:p>
          <a:p>
            <a:pPr marL="285750" lvl="0" indent="-285750" algn="l" rtl="0">
              <a:spcBef>
                <a:spcPts val="0"/>
              </a:spcBef>
              <a:spcAft>
                <a:spcPts val="0"/>
              </a:spcAft>
              <a:buFont typeface="Arial" panose="020B0604020202020204" pitchFamily="34" charset="0"/>
              <a:buChar char="•"/>
            </a:pPr>
            <a:r>
              <a:rPr lang="vi-VN" dirty="0">
                <a:latin typeface="+mn-lt"/>
              </a:rPr>
              <a:t>Lan ports: 2GbE.</a:t>
            </a:r>
          </a:p>
          <a:p>
            <a:pPr marL="285750" lvl="0" indent="-285750" algn="l" rtl="0">
              <a:spcBef>
                <a:spcPts val="0"/>
              </a:spcBef>
              <a:spcAft>
                <a:spcPts val="0"/>
              </a:spcAft>
              <a:buFont typeface="Arial" panose="020B0604020202020204" pitchFamily="34" charset="0"/>
              <a:buChar char="•"/>
            </a:pPr>
            <a:endParaRPr lang="vi-VN" dirty="0">
              <a:latin typeface="+mn-lt"/>
            </a:endParaRPr>
          </a:p>
          <a:p>
            <a:pPr marL="285750" lvl="0" indent="-285750" algn="l" rtl="0">
              <a:spcBef>
                <a:spcPts val="0"/>
              </a:spcBef>
              <a:spcAft>
                <a:spcPts val="0"/>
              </a:spcAft>
              <a:buFont typeface="Arial" panose="020B0604020202020204" pitchFamily="34" charset="0"/>
              <a:buChar char="•"/>
            </a:pPr>
            <a:endParaRPr dirty="0">
              <a:latin typeface="+mn-lt"/>
            </a:endParaRPr>
          </a:p>
        </p:txBody>
      </p:sp>
      <p:sp>
        <p:nvSpPr>
          <p:cNvPr id="2" name="Google Shape;436;p49">
            <a:extLst>
              <a:ext uri="{FF2B5EF4-FFF2-40B4-BE49-F238E27FC236}">
                <a16:creationId xmlns:a16="http://schemas.microsoft.com/office/drawing/2014/main" id="{B7C02EE5-D20F-8779-BE73-9BB516900BC1}"/>
              </a:ext>
            </a:extLst>
          </p:cNvPr>
          <p:cNvSpPr txBox="1">
            <a:spLocks/>
          </p:cNvSpPr>
          <p:nvPr/>
        </p:nvSpPr>
        <p:spPr>
          <a:xfrm>
            <a:off x="4572000" y="1270665"/>
            <a:ext cx="3938100" cy="998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vi-VN" dirty="0">
                <a:latin typeface="+mn-lt"/>
              </a:rPr>
              <a:t>Sử dụng loại Wifi Cisco Business 240AC với các thông số cơ bản sau:</a:t>
            </a:r>
          </a:p>
          <a:p>
            <a:pPr marL="285750" indent="-285750">
              <a:buFont typeface="Arial" panose="020B0604020202020204" pitchFamily="34" charset="0"/>
              <a:buChar char="•"/>
            </a:pPr>
            <a:endParaRPr lang="vi-VN" dirty="0">
              <a:latin typeface="+mn-lt"/>
            </a:endParaRPr>
          </a:p>
        </p:txBody>
      </p:sp>
      <p:pic>
        <p:nvPicPr>
          <p:cNvPr id="5" name="Picture 4">
            <a:extLst>
              <a:ext uri="{FF2B5EF4-FFF2-40B4-BE49-F238E27FC236}">
                <a16:creationId xmlns:a16="http://schemas.microsoft.com/office/drawing/2014/main" id="{2376FD85-5C3A-F717-05DE-BA759C84F69A}"/>
              </a:ext>
            </a:extLst>
          </p:cNvPr>
          <p:cNvPicPr>
            <a:picLocks noChangeAspect="1"/>
          </p:cNvPicPr>
          <p:nvPr/>
        </p:nvPicPr>
        <p:blipFill>
          <a:blip r:embed="rId3"/>
          <a:stretch>
            <a:fillRect/>
          </a:stretch>
        </p:blipFill>
        <p:spPr>
          <a:xfrm>
            <a:off x="-2986548" y="0"/>
            <a:ext cx="7138219" cy="5143500"/>
          </a:xfrm>
          <a:prstGeom prst="rect">
            <a:avLst/>
          </a:prstGeom>
        </p:spPr>
      </p:pic>
    </p:spTree>
    <p:extLst>
      <p:ext uri="{BB962C8B-B14F-4D97-AF65-F5344CB8AC3E}">
        <p14:creationId xmlns:p14="http://schemas.microsoft.com/office/powerpoint/2010/main" val="72979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316950" y="89808"/>
            <a:ext cx="45720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Switch layer 2, 3 </a:t>
            </a:r>
            <a:endParaRPr dirty="0">
              <a:latin typeface="+mn-lt"/>
            </a:endParaRPr>
          </a:p>
        </p:txBody>
      </p:sp>
      <p:sp>
        <p:nvSpPr>
          <p:cNvPr id="436" name="Google Shape;436;p49"/>
          <p:cNvSpPr txBox="1">
            <a:spLocks noGrp="1"/>
          </p:cNvSpPr>
          <p:nvPr>
            <p:ph type="subTitle" idx="1"/>
          </p:nvPr>
        </p:nvSpPr>
        <p:spPr>
          <a:xfrm>
            <a:off x="4888950" y="1708787"/>
            <a:ext cx="3938100" cy="138049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dirty="0">
                <a:latin typeface="+mn-lt"/>
              </a:rPr>
              <a:t>24 cổng kết nối, 10/100/1000 Ethernet.</a:t>
            </a:r>
          </a:p>
          <a:p>
            <a:pPr marL="285750" lvl="0" indent="-285750" algn="l" rtl="0">
              <a:spcBef>
                <a:spcPts val="0"/>
              </a:spcBef>
              <a:spcAft>
                <a:spcPts val="0"/>
              </a:spcAft>
              <a:buFont typeface="Arial" panose="020B0604020202020204" pitchFamily="34" charset="0"/>
              <a:buChar char="•"/>
            </a:pPr>
            <a:r>
              <a:rPr lang="vi-VN" dirty="0">
                <a:latin typeface="+mn-lt"/>
              </a:rPr>
              <a:t>Băng thông switching: 88Gbps</a:t>
            </a:r>
          </a:p>
          <a:p>
            <a:pPr marL="285750" lvl="0" indent="-285750" algn="l" rtl="0">
              <a:spcBef>
                <a:spcPts val="0"/>
              </a:spcBef>
              <a:spcAft>
                <a:spcPts val="0"/>
              </a:spcAft>
              <a:buFont typeface="Arial" panose="020B0604020202020204" pitchFamily="34" charset="0"/>
              <a:buChar char="•"/>
            </a:pPr>
            <a:r>
              <a:rPr lang="en-US" dirty="0" err="1">
                <a:latin typeface="+mn-lt"/>
              </a:rPr>
              <a:t>Băng</a:t>
            </a:r>
            <a:r>
              <a:rPr lang="en-US" dirty="0">
                <a:latin typeface="+mn-lt"/>
              </a:rPr>
              <a:t> </a:t>
            </a:r>
            <a:r>
              <a:rPr lang="en-US" dirty="0" err="1">
                <a:latin typeface="+mn-lt"/>
              </a:rPr>
              <a:t>thông</a:t>
            </a:r>
            <a:r>
              <a:rPr lang="en-US" dirty="0">
                <a:latin typeface="+mn-lt"/>
              </a:rPr>
              <a:t> forwarding: 41.66 Gbps</a:t>
            </a:r>
            <a:endParaRPr lang="vi-VN" dirty="0">
              <a:latin typeface="+mn-lt"/>
            </a:endParaRPr>
          </a:p>
          <a:p>
            <a:pPr marL="285750" lvl="0" indent="-285750" algn="l" rtl="0">
              <a:spcBef>
                <a:spcPts val="0"/>
              </a:spcBef>
              <a:spcAft>
                <a:spcPts val="0"/>
              </a:spcAft>
              <a:buFont typeface="Arial" panose="020B0604020202020204" pitchFamily="34" charset="0"/>
              <a:buChar char="•"/>
            </a:pPr>
            <a:r>
              <a:rPr lang="vi-VN" dirty="0">
                <a:latin typeface="+mn-lt"/>
              </a:rPr>
              <a:t>Số lượng ID Vlan: 4094.</a:t>
            </a:r>
            <a:endParaRPr dirty="0">
              <a:latin typeface="+mn-lt"/>
            </a:endParaRPr>
          </a:p>
        </p:txBody>
      </p:sp>
      <p:sp>
        <p:nvSpPr>
          <p:cNvPr id="2" name="Google Shape;436;p49">
            <a:extLst>
              <a:ext uri="{FF2B5EF4-FFF2-40B4-BE49-F238E27FC236}">
                <a16:creationId xmlns:a16="http://schemas.microsoft.com/office/drawing/2014/main" id="{B7C02EE5-D20F-8779-BE73-9BB516900BC1}"/>
              </a:ext>
            </a:extLst>
          </p:cNvPr>
          <p:cNvSpPr txBox="1">
            <a:spLocks/>
          </p:cNvSpPr>
          <p:nvPr/>
        </p:nvSpPr>
        <p:spPr>
          <a:xfrm>
            <a:off x="4888950" y="838057"/>
            <a:ext cx="3938100" cy="610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vi-VN" dirty="0">
                <a:latin typeface="+mn-lt"/>
              </a:rPr>
              <a:t>Đối với switch layer 2, ta sử dụng loại CISCO WS-C2960-24TT-L. Thông số:</a:t>
            </a:r>
          </a:p>
        </p:txBody>
      </p:sp>
      <p:sp>
        <p:nvSpPr>
          <p:cNvPr id="3" name="Google Shape;436;p49">
            <a:extLst>
              <a:ext uri="{FF2B5EF4-FFF2-40B4-BE49-F238E27FC236}">
                <a16:creationId xmlns:a16="http://schemas.microsoft.com/office/drawing/2014/main" id="{8849F117-3A81-8E2F-C084-B093461E9011}"/>
              </a:ext>
            </a:extLst>
          </p:cNvPr>
          <p:cNvSpPr txBox="1">
            <a:spLocks/>
          </p:cNvSpPr>
          <p:nvPr/>
        </p:nvSpPr>
        <p:spPr>
          <a:xfrm>
            <a:off x="633900" y="838057"/>
            <a:ext cx="3938100" cy="8380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vi-VN" dirty="0">
                <a:latin typeface="+mn-lt"/>
              </a:rPr>
              <a:t>Đối với switch layer 3, ta sử dụng loại CISCO WS-C3650-24PS. Thông số như sau:</a:t>
            </a:r>
          </a:p>
        </p:txBody>
      </p:sp>
      <p:sp>
        <p:nvSpPr>
          <p:cNvPr id="4" name="Google Shape;436;p49">
            <a:extLst>
              <a:ext uri="{FF2B5EF4-FFF2-40B4-BE49-F238E27FC236}">
                <a16:creationId xmlns:a16="http://schemas.microsoft.com/office/drawing/2014/main" id="{8F1BA8ED-776D-3C9C-98DC-EF82A5E94433}"/>
              </a:ext>
            </a:extLst>
          </p:cNvPr>
          <p:cNvSpPr txBox="1">
            <a:spLocks/>
          </p:cNvSpPr>
          <p:nvPr/>
        </p:nvSpPr>
        <p:spPr>
          <a:xfrm>
            <a:off x="633900" y="1676112"/>
            <a:ext cx="3938100" cy="20795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285750" indent="-285750">
              <a:buFont typeface="Arial" panose="020B0604020202020204" pitchFamily="34" charset="0"/>
              <a:buChar char="•"/>
            </a:pPr>
            <a:r>
              <a:rPr lang="vi-VN" dirty="0">
                <a:latin typeface="+mn-lt"/>
              </a:rPr>
              <a:t>Thông lượng: 6.6 triệu gói mỗi giây (Mpps)</a:t>
            </a:r>
          </a:p>
          <a:p>
            <a:pPr marL="285750" indent="-285750">
              <a:buFont typeface="Arial" panose="020B0604020202020204" pitchFamily="34" charset="0"/>
              <a:buChar char="•"/>
            </a:pPr>
            <a:r>
              <a:rPr lang="vi-VN" dirty="0">
                <a:latin typeface="+mn-lt"/>
              </a:rPr>
              <a:t>Mật độ cổng tối đa: 24 cổng 10/100 có hỗ trợ PoE (Power over Ethernet)</a:t>
            </a:r>
          </a:p>
          <a:p>
            <a:pPr marL="285750" indent="-285750">
              <a:buFont typeface="Arial" panose="020B0604020202020204" pitchFamily="34" charset="0"/>
              <a:buChar char="•"/>
            </a:pPr>
            <a:r>
              <a:rPr lang="vi-VN" dirty="0">
                <a:latin typeface="+mn-lt"/>
              </a:rPr>
              <a:t>3 cổng Ethernet: 10/100/1000 (chỉ hỗ trợ RJ-45)</a:t>
            </a:r>
          </a:p>
          <a:p>
            <a:pPr marL="285750" indent="-285750">
              <a:buFont typeface="Arial" panose="020B0604020202020204" pitchFamily="34" charset="0"/>
              <a:buChar char="•"/>
            </a:pPr>
            <a:r>
              <a:rPr lang="vi-VN" dirty="0">
                <a:latin typeface="+mn-lt"/>
              </a:rPr>
              <a:t>OSPF, IS-IS, BGP, EIGRP, IGMPv3, GRE, static IPv4 IPv6,...</a:t>
            </a:r>
          </a:p>
        </p:txBody>
      </p:sp>
      <p:pic>
        <p:nvPicPr>
          <p:cNvPr id="7" name="Picture 6">
            <a:extLst>
              <a:ext uri="{FF2B5EF4-FFF2-40B4-BE49-F238E27FC236}">
                <a16:creationId xmlns:a16="http://schemas.microsoft.com/office/drawing/2014/main" id="{4C6DC0D4-98F6-CD83-4FF5-29796EF51529}"/>
              </a:ext>
            </a:extLst>
          </p:cNvPr>
          <p:cNvPicPr>
            <a:picLocks noChangeAspect="1"/>
          </p:cNvPicPr>
          <p:nvPr/>
        </p:nvPicPr>
        <p:blipFill>
          <a:blip r:embed="rId3"/>
          <a:stretch>
            <a:fillRect/>
          </a:stretch>
        </p:blipFill>
        <p:spPr>
          <a:xfrm>
            <a:off x="4572000" y="3803418"/>
            <a:ext cx="4572001" cy="1350545"/>
          </a:xfrm>
          <a:prstGeom prst="rect">
            <a:avLst/>
          </a:prstGeom>
        </p:spPr>
      </p:pic>
      <p:pic>
        <p:nvPicPr>
          <p:cNvPr id="9" name="Picture 8">
            <a:extLst>
              <a:ext uri="{FF2B5EF4-FFF2-40B4-BE49-F238E27FC236}">
                <a16:creationId xmlns:a16="http://schemas.microsoft.com/office/drawing/2014/main" id="{C81BC065-146B-CC9F-57AA-066D6D5606DD}"/>
              </a:ext>
            </a:extLst>
          </p:cNvPr>
          <p:cNvPicPr>
            <a:picLocks noChangeAspect="1"/>
          </p:cNvPicPr>
          <p:nvPr/>
        </p:nvPicPr>
        <p:blipFill>
          <a:blip r:embed="rId4"/>
          <a:stretch>
            <a:fillRect/>
          </a:stretch>
        </p:blipFill>
        <p:spPr>
          <a:xfrm>
            <a:off x="0" y="3803418"/>
            <a:ext cx="4572396" cy="1340082"/>
          </a:xfrm>
          <a:prstGeom prst="rect">
            <a:avLst/>
          </a:prstGeom>
        </p:spPr>
      </p:pic>
    </p:spTree>
    <p:extLst>
      <p:ext uri="{BB962C8B-B14F-4D97-AF65-F5344CB8AC3E}">
        <p14:creationId xmlns:p14="http://schemas.microsoft.com/office/powerpoint/2010/main" val="84255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4572000" y="521265"/>
            <a:ext cx="39381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Tường lửa</a:t>
            </a:r>
            <a:endParaRPr dirty="0">
              <a:latin typeface="+mn-lt"/>
            </a:endParaRPr>
          </a:p>
        </p:txBody>
      </p:sp>
      <p:sp>
        <p:nvSpPr>
          <p:cNvPr id="436" name="Google Shape;436;p49"/>
          <p:cNvSpPr txBox="1">
            <a:spLocks noGrp="1"/>
          </p:cNvSpPr>
          <p:nvPr>
            <p:ph type="subTitle" idx="1"/>
          </p:nvPr>
        </p:nvSpPr>
        <p:spPr>
          <a:xfrm>
            <a:off x="4572000" y="2164026"/>
            <a:ext cx="3938100" cy="198764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dirty="0">
                <a:latin typeface="+mn-lt"/>
              </a:rPr>
              <a:t>Số lượng người dùng: 10 Ethernet.</a:t>
            </a:r>
          </a:p>
          <a:p>
            <a:pPr marL="285750" lvl="0" indent="-285750" algn="l" rtl="0">
              <a:spcBef>
                <a:spcPts val="0"/>
              </a:spcBef>
              <a:spcAft>
                <a:spcPts val="0"/>
              </a:spcAft>
              <a:buFont typeface="Arial" panose="020B0604020202020204" pitchFamily="34" charset="0"/>
              <a:buChar char="•"/>
            </a:pPr>
            <a:r>
              <a:rPr lang="vi-VN" dirty="0">
                <a:latin typeface="+mn-lt"/>
              </a:rPr>
              <a:t>Số kết nối tối đa: 10.000</a:t>
            </a:r>
          </a:p>
          <a:p>
            <a:pPr marL="285750" lvl="0" indent="-285750" algn="l" rtl="0">
              <a:spcBef>
                <a:spcPts val="0"/>
              </a:spcBef>
              <a:spcAft>
                <a:spcPts val="0"/>
              </a:spcAft>
              <a:buFont typeface="Arial" panose="020B0604020202020204" pitchFamily="34" charset="0"/>
              <a:buChar char="•"/>
            </a:pPr>
            <a:r>
              <a:rPr lang="vi-VN" dirty="0">
                <a:latin typeface="+mn-lt"/>
              </a:rPr>
              <a:t>Số VLAN tối đa: 3 (tắt chức năng trunking)</a:t>
            </a:r>
          </a:p>
          <a:p>
            <a:pPr marL="285750" lvl="0" indent="-285750" algn="l" rtl="0">
              <a:spcBef>
                <a:spcPts val="0"/>
              </a:spcBef>
              <a:spcAft>
                <a:spcPts val="0"/>
              </a:spcAft>
              <a:buFont typeface="Arial" panose="020B0604020202020204" pitchFamily="34" charset="0"/>
              <a:buChar char="•"/>
            </a:pPr>
            <a:r>
              <a:rPr lang="vi-VN" dirty="0">
                <a:latin typeface="+mn-lt"/>
              </a:rPr>
              <a:t>Thông lượng tối đa của tường lửa: 150 Mbps.</a:t>
            </a:r>
          </a:p>
          <a:p>
            <a:pPr marL="285750" lvl="0" indent="-285750" algn="l" rtl="0">
              <a:spcBef>
                <a:spcPts val="0"/>
              </a:spcBef>
              <a:spcAft>
                <a:spcPts val="0"/>
              </a:spcAft>
              <a:buFont typeface="Arial" panose="020B0604020202020204" pitchFamily="34" charset="0"/>
              <a:buChar char="•"/>
            </a:pPr>
            <a:r>
              <a:rPr lang="sv-SE" dirty="0">
                <a:latin typeface="+mn-lt"/>
              </a:rPr>
              <a:t>Gói tin mỗi giây (64 byte): 85.000</a:t>
            </a:r>
            <a:endParaRPr lang="vi-VN" dirty="0">
              <a:latin typeface="+mn-lt"/>
            </a:endParaRPr>
          </a:p>
          <a:p>
            <a:pPr marL="285750" lvl="0" indent="-285750" algn="l" rtl="0">
              <a:spcBef>
                <a:spcPts val="0"/>
              </a:spcBef>
              <a:spcAft>
                <a:spcPts val="0"/>
              </a:spcAft>
              <a:buFont typeface="Arial" panose="020B0604020202020204" pitchFamily="34" charset="0"/>
              <a:buChar char="•"/>
            </a:pPr>
            <a:endParaRPr dirty="0">
              <a:latin typeface="+mn-lt"/>
            </a:endParaRPr>
          </a:p>
        </p:txBody>
      </p:sp>
      <p:sp>
        <p:nvSpPr>
          <p:cNvPr id="2" name="Google Shape;436;p49">
            <a:extLst>
              <a:ext uri="{FF2B5EF4-FFF2-40B4-BE49-F238E27FC236}">
                <a16:creationId xmlns:a16="http://schemas.microsoft.com/office/drawing/2014/main" id="{B7C02EE5-D20F-8779-BE73-9BB516900BC1}"/>
              </a:ext>
            </a:extLst>
          </p:cNvPr>
          <p:cNvSpPr txBox="1">
            <a:spLocks/>
          </p:cNvSpPr>
          <p:nvPr/>
        </p:nvSpPr>
        <p:spPr>
          <a:xfrm>
            <a:off x="4572000" y="1504174"/>
            <a:ext cx="3938100"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vi-VN" dirty="0">
                <a:latin typeface="+mn-lt"/>
              </a:rPr>
              <a:t>Ta sử dụng CISCO ASA5505-BUN-K9, thông số theo cisco như sau:</a:t>
            </a:r>
          </a:p>
        </p:txBody>
      </p:sp>
      <p:pic>
        <p:nvPicPr>
          <p:cNvPr id="5" name="Picture 4">
            <a:extLst>
              <a:ext uri="{FF2B5EF4-FFF2-40B4-BE49-F238E27FC236}">
                <a16:creationId xmlns:a16="http://schemas.microsoft.com/office/drawing/2014/main" id="{756B98C5-7199-C727-82D1-48619A3921A7}"/>
              </a:ext>
            </a:extLst>
          </p:cNvPr>
          <p:cNvPicPr>
            <a:picLocks noChangeAspect="1"/>
          </p:cNvPicPr>
          <p:nvPr/>
        </p:nvPicPr>
        <p:blipFill>
          <a:blip r:embed="rId3"/>
          <a:srcRect/>
          <a:stretch/>
        </p:blipFill>
        <p:spPr>
          <a:xfrm>
            <a:off x="0" y="0"/>
            <a:ext cx="4195916" cy="5143500"/>
          </a:xfrm>
          <a:prstGeom prst="rect">
            <a:avLst/>
          </a:prstGeom>
        </p:spPr>
      </p:pic>
    </p:spTree>
    <p:extLst>
      <p:ext uri="{BB962C8B-B14F-4D97-AF65-F5344CB8AC3E}">
        <p14:creationId xmlns:p14="http://schemas.microsoft.com/office/powerpoint/2010/main" val="1718029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4572000" y="521265"/>
            <a:ext cx="39381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Cáp</a:t>
            </a:r>
            <a:endParaRPr dirty="0">
              <a:latin typeface="+mn-lt"/>
            </a:endParaRPr>
          </a:p>
        </p:txBody>
      </p:sp>
      <p:sp>
        <p:nvSpPr>
          <p:cNvPr id="2" name="Google Shape;436;p49">
            <a:extLst>
              <a:ext uri="{FF2B5EF4-FFF2-40B4-BE49-F238E27FC236}">
                <a16:creationId xmlns:a16="http://schemas.microsoft.com/office/drawing/2014/main" id="{B7C02EE5-D20F-8779-BE73-9BB516900BC1}"/>
              </a:ext>
            </a:extLst>
          </p:cNvPr>
          <p:cNvSpPr txBox="1">
            <a:spLocks/>
          </p:cNvSpPr>
          <p:nvPr/>
        </p:nvSpPr>
        <p:spPr>
          <a:xfrm>
            <a:off x="4572000" y="1255755"/>
            <a:ext cx="3938100" cy="7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vi-VN" dirty="0">
                <a:latin typeface="+mn-lt"/>
              </a:rPr>
              <a:t>Loại cáp ta sử dụng là Patch See RJ45 Desk CAT6 A UTP Cable (Ethernet), kết</a:t>
            </a:r>
          </a:p>
          <a:p>
            <a:pPr marL="0" indent="0"/>
            <a:r>
              <a:rPr lang="vi-VN" dirty="0">
                <a:latin typeface="+mn-lt"/>
              </a:rPr>
              <a:t>nối theo: RJ45</a:t>
            </a:r>
          </a:p>
        </p:txBody>
      </p:sp>
      <p:pic>
        <p:nvPicPr>
          <p:cNvPr id="4" name="Picture 3">
            <a:extLst>
              <a:ext uri="{FF2B5EF4-FFF2-40B4-BE49-F238E27FC236}">
                <a16:creationId xmlns:a16="http://schemas.microsoft.com/office/drawing/2014/main" id="{82AF409B-7A55-C0E0-10E1-A09E65CAEBCB}"/>
              </a:ext>
            </a:extLst>
          </p:cNvPr>
          <p:cNvPicPr>
            <a:picLocks noChangeAspect="1"/>
          </p:cNvPicPr>
          <p:nvPr/>
        </p:nvPicPr>
        <p:blipFill>
          <a:blip r:embed="rId3"/>
          <a:stretch>
            <a:fillRect/>
          </a:stretch>
        </p:blipFill>
        <p:spPr>
          <a:xfrm>
            <a:off x="0" y="0"/>
            <a:ext cx="4409768" cy="5143500"/>
          </a:xfrm>
          <a:prstGeom prst="rect">
            <a:avLst/>
          </a:prstGeom>
        </p:spPr>
      </p:pic>
    </p:spTree>
    <p:extLst>
      <p:ext uri="{BB962C8B-B14F-4D97-AF65-F5344CB8AC3E}">
        <p14:creationId xmlns:p14="http://schemas.microsoft.com/office/powerpoint/2010/main" val="2419544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p:nvPr/>
        </p:nvSpPr>
        <p:spPr>
          <a:xfrm>
            <a:off x="1466475" y="1313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txBox="1">
            <a:spLocks noGrp="1"/>
          </p:cNvSpPr>
          <p:nvPr>
            <p:ph type="title" idx="2"/>
          </p:nvPr>
        </p:nvSpPr>
        <p:spPr>
          <a:xfrm>
            <a:off x="1542675" y="1537475"/>
            <a:ext cx="20922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04</a:t>
            </a:r>
            <a:endParaRPr dirty="0"/>
          </a:p>
        </p:txBody>
      </p:sp>
      <p:sp>
        <p:nvSpPr>
          <p:cNvPr id="615" name="Google Shape;615;p58"/>
          <p:cNvSpPr txBox="1">
            <a:spLocks noGrp="1"/>
          </p:cNvSpPr>
          <p:nvPr>
            <p:ph type="title"/>
          </p:nvPr>
        </p:nvSpPr>
        <p:spPr>
          <a:xfrm>
            <a:off x="3688525" y="1568200"/>
            <a:ext cx="5352236" cy="18386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rgbClr val="00AB8D"/>
                </a:solidFill>
                <a:latin typeface="+mn-lt"/>
              </a:rPr>
              <a:t>Thiết lập vật lý</a:t>
            </a:r>
            <a:br>
              <a:rPr lang="vi-VN" dirty="0">
                <a:solidFill>
                  <a:srgbClr val="00AB8D"/>
                </a:solidFill>
                <a:latin typeface="+mn-lt"/>
              </a:rPr>
            </a:br>
            <a:r>
              <a:rPr lang="vi-VN" dirty="0">
                <a:solidFill>
                  <a:schemeClr val="bg1"/>
                </a:solidFill>
                <a:latin typeface="+mn-lt"/>
              </a:rPr>
              <a:t>cho hệ thống</a:t>
            </a:r>
            <a:endParaRPr dirty="0">
              <a:solidFill>
                <a:schemeClr val="bg1"/>
              </a:solidFill>
              <a:latin typeface="+mn-lt"/>
            </a:endParaRPr>
          </a:p>
        </p:txBody>
      </p:sp>
    </p:spTree>
    <p:extLst>
      <p:ext uri="{BB962C8B-B14F-4D97-AF65-F5344CB8AC3E}">
        <p14:creationId xmlns:p14="http://schemas.microsoft.com/office/powerpoint/2010/main" val="1895938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pic>
        <p:nvPicPr>
          <p:cNvPr id="1437" name="Google Shape;1437;p80"/>
          <p:cNvPicPr preferRelativeResize="0"/>
          <p:nvPr/>
        </p:nvPicPr>
        <p:blipFill>
          <a:blip r:embed="rId3">
            <a:alphaModFix/>
          </a:blip>
          <a:stretch>
            <a:fillRect/>
          </a:stretch>
        </p:blipFill>
        <p:spPr>
          <a:xfrm rot="8100000" flipH="1">
            <a:off x="4667759" y="2951829"/>
            <a:ext cx="6632527" cy="4906396"/>
          </a:xfrm>
          <a:prstGeom prst="rect">
            <a:avLst/>
          </a:prstGeom>
          <a:noFill/>
          <a:ln>
            <a:noFill/>
          </a:ln>
        </p:spPr>
      </p:pic>
      <p:sp>
        <p:nvSpPr>
          <p:cNvPr id="1433" name="Google Shape;1433;p80"/>
          <p:cNvSpPr txBox="1">
            <a:spLocks noGrp="1"/>
          </p:cNvSpPr>
          <p:nvPr>
            <p:ph type="body" idx="1"/>
          </p:nvPr>
        </p:nvSpPr>
        <p:spPr>
          <a:xfrm>
            <a:off x="4844239" y="1112200"/>
            <a:ext cx="3833707" cy="473253"/>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vi-VN" dirty="0">
                <a:latin typeface="+mn-lt"/>
              </a:rPr>
              <a:t>Chi nhánh</a:t>
            </a:r>
            <a:r>
              <a:rPr lang="en-US" dirty="0">
                <a:latin typeface="+mn-lt"/>
              </a:rPr>
              <a:t>:</a:t>
            </a:r>
          </a:p>
          <a:p>
            <a:pPr marL="457200" lvl="0" indent="-317500" algn="l" rtl="0">
              <a:lnSpc>
                <a:spcPct val="100000"/>
              </a:lnSpc>
              <a:spcBef>
                <a:spcPts val="1000"/>
              </a:spcBef>
              <a:spcAft>
                <a:spcPts val="0"/>
              </a:spcAft>
              <a:buSzPts val="1400"/>
              <a:buFont typeface="Advent Pro"/>
              <a:buChar char="●"/>
            </a:pPr>
            <a:r>
              <a:rPr lang="vi-VN" dirty="0">
                <a:solidFill>
                  <a:schemeClr val="hlink"/>
                </a:solidFill>
                <a:uFill>
                  <a:noFill/>
                </a:uFill>
                <a:latin typeface="+mn-lt"/>
                <a:ea typeface="Advent Pro"/>
                <a:cs typeface="Advent Pro"/>
                <a:sym typeface="Advent Pro"/>
              </a:rPr>
              <a:t>Tầng 1: Tương tự tầng 1 của trụ sở chính.</a:t>
            </a:r>
          </a:p>
          <a:p>
            <a:pPr marL="457200" lvl="0" indent="-317500" algn="l" rtl="0">
              <a:lnSpc>
                <a:spcPct val="100000"/>
              </a:lnSpc>
              <a:spcBef>
                <a:spcPts val="1000"/>
              </a:spcBef>
              <a:spcAft>
                <a:spcPts val="0"/>
              </a:spcAft>
              <a:buSzPts val="1400"/>
              <a:buFont typeface="Advent Pro"/>
              <a:buChar char="●"/>
            </a:pPr>
            <a:r>
              <a:rPr lang="vi-VN" dirty="0">
                <a:latin typeface="+mn-lt"/>
                <a:ea typeface="Advent Pro"/>
                <a:cs typeface="Advent Pro"/>
                <a:sym typeface="Advent Pro"/>
              </a:rPr>
              <a:t>Tầng 2: Tương tự tầng 2 của trụ sở chính.</a:t>
            </a:r>
          </a:p>
          <a:p>
            <a:pPr marL="457200" lvl="0" indent="-317500" algn="l" rtl="0">
              <a:lnSpc>
                <a:spcPct val="100000"/>
              </a:lnSpc>
              <a:spcBef>
                <a:spcPts val="1000"/>
              </a:spcBef>
              <a:spcAft>
                <a:spcPts val="0"/>
              </a:spcAft>
              <a:buSzPts val="1400"/>
              <a:buFont typeface="Advent Pro"/>
              <a:buChar char="●"/>
            </a:pPr>
            <a:r>
              <a:rPr lang="vi-VN" dirty="0">
                <a:latin typeface="+mn-lt"/>
                <a:ea typeface="Advent Pro"/>
                <a:cs typeface="Advent Pro"/>
                <a:sym typeface="Advent Pro"/>
              </a:rPr>
              <a:t>Đặt 1 switch layer 2 tại mỗi tầng để kết nối với các workstation trong mạng.</a:t>
            </a:r>
          </a:p>
          <a:p>
            <a:pPr marL="457200" lvl="0" indent="-317500" algn="l" rtl="0">
              <a:lnSpc>
                <a:spcPct val="100000"/>
              </a:lnSpc>
              <a:spcBef>
                <a:spcPts val="1000"/>
              </a:spcBef>
              <a:spcAft>
                <a:spcPts val="0"/>
              </a:spcAft>
              <a:buSzPts val="1400"/>
              <a:buFont typeface="Advent Pro"/>
              <a:buChar char="●"/>
            </a:pPr>
            <a:r>
              <a:rPr lang="vi-VN" dirty="0">
                <a:latin typeface="+mn-lt"/>
                <a:ea typeface="Advent Pro"/>
                <a:cs typeface="Advent Pro"/>
                <a:sym typeface="Advent Pro"/>
              </a:rPr>
              <a:t>Thêm tường lửa ASA nhằm tăng tính bảo mật, bao gồm cả DMZ chứa các server.</a:t>
            </a:r>
          </a:p>
        </p:txBody>
      </p:sp>
      <p:sp>
        <p:nvSpPr>
          <p:cNvPr id="1434" name="Google Shape;1434;p80"/>
          <p:cNvSpPr txBox="1">
            <a:spLocks noGrp="1"/>
          </p:cNvSpPr>
          <p:nvPr>
            <p:ph type="body" idx="2"/>
          </p:nvPr>
        </p:nvSpPr>
        <p:spPr>
          <a:xfrm>
            <a:off x="720025" y="1244801"/>
            <a:ext cx="4028350" cy="336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ea typeface="Advent Pro"/>
                <a:cs typeface="Advent Pro"/>
                <a:sym typeface="Advent Pro"/>
              </a:rPr>
              <a:t>Trụ sở chính:</a:t>
            </a:r>
            <a:endParaRPr dirty="0">
              <a:latin typeface="+mn-lt"/>
              <a:ea typeface="Advent Pro"/>
              <a:cs typeface="Advent Pro"/>
              <a:sym typeface="Advent Pro"/>
            </a:endParaRPr>
          </a:p>
          <a:p>
            <a:pPr marL="457200" lvl="0" indent="-323850" algn="l" rtl="0">
              <a:spcBef>
                <a:spcPts val="0"/>
              </a:spcBef>
              <a:spcAft>
                <a:spcPts val="0"/>
              </a:spcAft>
              <a:buSzPts val="1500"/>
              <a:buFont typeface="Advent Pro"/>
              <a:buChar char="●"/>
            </a:pPr>
            <a:endParaRPr lang="vi-VN" dirty="0">
              <a:solidFill>
                <a:schemeClr val="hlink"/>
              </a:solidFill>
              <a:uFill>
                <a:noFill/>
              </a:uFill>
              <a:latin typeface="+mn-lt"/>
              <a:ea typeface="Advent Pro"/>
              <a:cs typeface="Advent Pro"/>
              <a:sym typeface="Advent Pro"/>
              <a:hlinkClick r:id="rId4"/>
            </a:endParaRP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hlinkClick r:id="rId4"/>
              </a:rPr>
              <a:t>Tầng 1: Chứa các workstation, router, switch, server,... phòng giao dịch cho nhân viên IT.</a:t>
            </a: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hlinkClick r:id="rId4"/>
              </a:rPr>
              <a:t>Tầng 2, 3, 4, 5, 6, 7, 8: Chứa các workstation, switch,... cho các nhân viên.</a:t>
            </a: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rPr>
              <a:t>Đặt 1 switch layer 2 tại mỗi tầng để kết nối với các workstation trong mạng.</a:t>
            </a: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rPr>
              <a:t>Thêm tường lửa ASA nhằm tăng tính bảo mật, bao gồm cả DMZ chứa các server.</a:t>
            </a:r>
            <a:endParaRPr lang="vi-VN" dirty="0">
              <a:solidFill>
                <a:schemeClr val="hlink"/>
              </a:solidFill>
              <a:uFill>
                <a:noFill/>
              </a:uFill>
              <a:latin typeface="Advent Pro"/>
              <a:ea typeface="Advent Pro"/>
              <a:cs typeface="Advent Pro"/>
              <a:sym typeface="Advent Pro"/>
            </a:endParaRPr>
          </a:p>
        </p:txBody>
      </p:sp>
      <p:sp>
        <p:nvSpPr>
          <p:cNvPr id="1435" name="Google Shape;1435;p8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dk1"/>
                </a:solidFill>
                <a:latin typeface="+mn-lt"/>
              </a:rPr>
              <a:t>Thiết lập vật lý cho hệ thống mạng</a:t>
            </a:r>
            <a:endParaRPr dirty="0">
              <a:solidFill>
                <a:schemeClr val="dk1"/>
              </a:solidFill>
              <a:latin typeface="+mn-lt"/>
            </a:endParaRPr>
          </a:p>
        </p:txBody>
      </p:sp>
      <p:pic>
        <p:nvPicPr>
          <p:cNvPr id="1436" name="Google Shape;1436;p80"/>
          <p:cNvPicPr preferRelativeResize="0"/>
          <p:nvPr/>
        </p:nvPicPr>
        <p:blipFill>
          <a:blip r:embed="rId3">
            <a:alphaModFix/>
          </a:blip>
          <a:stretch>
            <a:fillRect/>
          </a:stretch>
        </p:blipFill>
        <p:spPr>
          <a:xfrm rot="2700000">
            <a:off x="4692472" y="-2634124"/>
            <a:ext cx="6632527" cy="4906396"/>
          </a:xfrm>
          <a:prstGeom prst="rect">
            <a:avLst/>
          </a:prstGeom>
          <a:noFill/>
          <a:ln>
            <a:noFill/>
          </a:ln>
        </p:spPr>
      </p:pic>
    </p:spTree>
    <p:extLst>
      <p:ext uri="{BB962C8B-B14F-4D97-AF65-F5344CB8AC3E}">
        <p14:creationId xmlns:p14="http://schemas.microsoft.com/office/powerpoint/2010/main" val="4171410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p:nvPr/>
        </p:nvSpPr>
        <p:spPr>
          <a:xfrm>
            <a:off x="1466475" y="1313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txBox="1">
            <a:spLocks noGrp="1"/>
          </p:cNvSpPr>
          <p:nvPr>
            <p:ph type="title" idx="2"/>
          </p:nvPr>
        </p:nvSpPr>
        <p:spPr>
          <a:xfrm>
            <a:off x="1542675" y="1537475"/>
            <a:ext cx="20922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05</a:t>
            </a:r>
            <a:endParaRPr dirty="0"/>
          </a:p>
        </p:txBody>
      </p:sp>
      <p:sp>
        <p:nvSpPr>
          <p:cNvPr id="615" name="Google Shape;615;p58"/>
          <p:cNvSpPr txBox="1">
            <a:spLocks noGrp="1"/>
          </p:cNvSpPr>
          <p:nvPr>
            <p:ph type="title"/>
          </p:nvPr>
        </p:nvSpPr>
        <p:spPr>
          <a:xfrm>
            <a:off x="3688525" y="1568200"/>
            <a:ext cx="5352236" cy="18386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rgbClr val="00AB8D"/>
                </a:solidFill>
                <a:latin typeface="+mn-lt"/>
              </a:rPr>
              <a:t>Sơ đồ kết nối</a:t>
            </a:r>
            <a:br>
              <a:rPr lang="vi-VN" dirty="0">
                <a:solidFill>
                  <a:srgbClr val="00AB8D"/>
                </a:solidFill>
                <a:latin typeface="+mn-lt"/>
              </a:rPr>
            </a:br>
            <a:r>
              <a:rPr lang="vi-VN" dirty="0">
                <a:solidFill>
                  <a:schemeClr val="bg1"/>
                </a:solidFill>
                <a:latin typeface="+mn-lt"/>
              </a:rPr>
              <a:t>mạng WAN</a:t>
            </a:r>
            <a:endParaRPr dirty="0">
              <a:solidFill>
                <a:schemeClr val="bg1"/>
              </a:solidFill>
              <a:latin typeface="+mn-lt"/>
            </a:endParaRPr>
          </a:p>
        </p:txBody>
      </p:sp>
    </p:spTree>
    <p:extLst>
      <p:ext uri="{BB962C8B-B14F-4D97-AF65-F5344CB8AC3E}">
        <p14:creationId xmlns:p14="http://schemas.microsoft.com/office/powerpoint/2010/main" val="2933868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aphicFrame>
        <p:nvGraphicFramePr>
          <p:cNvPr id="396" name="Google Shape;396;p46"/>
          <p:cNvGraphicFramePr/>
          <p:nvPr>
            <p:extLst>
              <p:ext uri="{D42A27DB-BD31-4B8C-83A1-F6EECF244321}">
                <p14:modId xmlns:p14="http://schemas.microsoft.com/office/powerpoint/2010/main" val="3042916607"/>
              </p:ext>
            </p:extLst>
          </p:nvPr>
        </p:nvGraphicFramePr>
        <p:xfrm>
          <a:off x="744538" y="1853161"/>
          <a:ext cx="7489450" cy="2103000"/>
        </p:xfrm>
        <a:graphic>
          <a:graphicData uri="http://schemas.openxmlformats.org/drawingml/2006/table">
            <a:tbl>
              <a:tblPr>
                <a:noFill/>
                <a:tableStyleId>{61037B7E-3677-41FA-915E-D32F3C8BC9DE}</a:tableStyleId>
              </a:tblPr>
              <a:tblGrid>
                <a:gridCol w="2251975">
                  <a:extLst>
                    <a:ext uri="{9D8B030D-6E8A-4147-A177-3AD203B41FA5}">
                      <a16:colId xmlns:a16="http://schemas.microsoft.com/office/drawing/2014/main" val="20000"/>
                    </a:ext>
                  </a:extLst>
                </a:gridCol>
                <a:gridCol w="523747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vi-VN" sz="1000" dirty="0">
                          <a:solidFill>
                            <a:schemeClr val="lt1"/>
                          </a:solidFill>
                          <a:latin typeface="+mn-lt"/>
                          <a:ea typeface="Advent Pro Medium"/>
                          <a:cs typeface="Advent Pro Medium"/>
                          <a:sym typeface="Advent Pro Medium"/>
                        </a:rPr>
                        <a:t>Học kì</a:t>
                      </a:r>
                      <a:endParaRPr sz="10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lvl="0" indent="0" algn="l" rtl="0">
                        <a:spcBef>
                          <a:spcPts val="0"/>
                        </a:spcBef>
                        <a:spcAft>
                          <a:spcPts val="1600"/>
                        </a:spcAft>
                        <a:buNone/>
                      </a:pPr>
                      <a:r>
                        <a:rPr lang="vi-VN" sz="900" dirty="0">
                          <a:solidFill>
                            <a:schemeClr val="lt1"/>
                          </a:solidFill>
                          <a:latin typeface="+mn-lt"/>
                          <a:ea typeface="Advent Pro Medium"/>
                          <a:cs typeface="Advent Pro Medium"/>
                          <a:sym typeface="Advent Pro Medium"/>
                        </a:rPr>
                        <a:t>232</a:t>
                      </a:r>
                      <a:endParaRPr sz="9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vi-VN" sz="1000" dirty="0">
                          <a:solidFill>
                            <a:schemeClr val="lt1"/>
                          </a:solidFill>
                          <a:latin typeface="+mn-lt"/>
                          <a:ea typeface="Advent Pro Medium"/>
                          <a:cs typeface="Advent Pro Medium"/>
                          <a:sym typeface="Advent Pro Medium"/>
                        </a:rPr>
                        <a:t>Năm học</a:t>
                      </a:r>
                      <a:endParaRPr sz="10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vi-VN" sz="900" dirty="0">
                          <a:solidFill>
                            <a:schemeClr val="lt1"/>
                          </a:solidFill>
                          <a:latin typeface="+mn-lt"/>
                          <a:ea typeface="Advent Pro Medium"/>
                          <a:cs typeface="Advent Pro Medium"/>
                          <a:sym typeface="Advent Pro Medium"/>
                        </a:rPr>
                        <a:t>2024</a:t>
                      </a:r>
                      <a:endParaRPr sz="9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vi-VN" sz="1000" dirty="0">
                          <a:solidFill>
                            <a:schemeClr val="lt1"/>
                          </a:solidFill>
                          <a:latin typeface="+mn-lt"/>
                          <a:ea typeface="Advent Pro Medium"/>
                          <a:cs typeface="Advent Pro Medium"/>
                          <a:sym typeface="Advent Pro Medium"/>
                        </a:rPr>
                        <a:t>Môn học</a:t>
                      </a:r>
                      <a:endParaRPr sz="10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lvl="0" indent="0" algn="l" rtl="0">
                        <a:spcBef>
                          <a:spcPts val="0"/>
                        </a:spcBef>
                        <a:spcAft>
                          <a:spcPts val="1600"/>
                        </a:spcAft>
                        <a:buNone/>
                      </a:pPr>
                      <a:r>
                        <a:rPr lang="vi-VN" sz="900" dirty="0">
                          <a:solidFill>
                            <a:schemeClr val="lt1"/>
                          </a:solidFill>
                          <a:latin typeface="+mn-lt"/>
                          <a:ea typeface="Advent Pro Medium"/>
                          <a:cs typeface="Advent Pro Medium"/>
                          <a:sym typeface="Advent Pro Medium"/>
                        </a:rPr>
                        <a:t>Mạng máy tính CO3094</a:t>
                      </a:r>
                      <a:endParaRPr sz="9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vi-VN" sz="1000" dirty="0">
                          <a:solidFill>
                            <a:schemeClr val="lt1"/>
                          </a:solidFill>
                          <a:latin typeface="+mn-lt"/>
                          <a:ea typeface="Advent Pro Medium"/>
                          <a:cs typeface="Advent Pro Medium"/>
                          <a:sym typeface="Advent Pro Medium"/>
                        </a:rPr>
                        <a:t>Giáo viên hướng dẫn</a:t>
                      </a:r>
                      <a:endParaRPr sz="10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lvl="0" indent="0" algn="l" rtl="0">
                        <a:spcBef>
                          <a:spcPts val="0"/>
                        </a:spcBef>
                        <a:spcAft>
                          <a:spcPts val="1600"/>
                        </a:spcAft>
                        <a:buNone/>
                      </a:pPr>
                      <a:r>
                        <a:rPr lang="vi-VN" sz="900" dirty="0">
                          <a:solidFill>
                            <a:schemeClr val="lt1"/>
                          </a:solidFill>
                          <a:latin typeface="+mn-lt"/>
                          <a:ea typeface="Advent Pro Medium"/>
                          <a:cs typeface="Advent Pro Medium"/>
                          <a:sym typeface="Advent Pro Medium"/>
                        </a:rPr>
                        <a:t>Bùi Xuân Giang</a:t>
                      </a:r>
                      <a:endParaRPr sz="9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Clr>
                          <a:srgbClr val="3C78D8"/>
                        </a:buClr>
                        <a:buSzPts val="1100"/>
                        <a:buFont typeface="Arial"/>
                        <a:buNone/>
                      </a:pPr>
                      <a:r>
                        <a:rPr lang="vi-VN" sz="1000" dirty="0">
                          <a:solidFill>
                            <a:schemeClr val="lt1"/>
                          </a:solidFill>
                          <a:latin typeface="+mn-lt"/>
                          <a:ea typeface="Advent Pro Medium"/>
                          <a:cs typeface="Advent Pro Medium"/>
                          <a:sym typeface="Advent Pro Medium"/>
                        </a:rPr>
                        <a:t>Lớp</a:t>
                      </a:r>
                      <a:endParaRPr sz="10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lvl="0" indent="0" algn="l" rtl="0">
                        <a:spcBef>
                          <a:spcPts val="0"/>
                        </a:spcBef>
                        <a:spcAft>
                          <a:spcPts val="0"/>
                        </a:spcAft>
                        <a:buNone/>
                      </a:pPr>
                      <a:r>
                        <a:rPr lang="vi-VN" sz="900" dirty="0">
                          <a:solidFill>
                            <a:schemeClr val="lt1"/>
                          </a:solidFill>
                          <a:latin typeface="+mn-lt"/>
                          <a:ea typeface="Advent Pro Medium"/>
                          <a:cs typeface="Advent Pro Medium"/>
                          <a:sym typeface="Advent Pro Medium"/>
                        </a:rPr>
                        <a:t>L02</a:t>
                      </a:r>
                      <a:endParaRPr sz="9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vi-VN" sz="1000" dirty="0">
                          <a:solidFill>
                            <a:schemeClr val="lt1"/>
                          </a:solidFill>
                          <a:latin typeface="+mn-lt"/>
                          <a:ea typeface="Advent Pro Medium"/>
                          <a:cs typeface="Advent Pro Medium"/>
                          <a:sym typeface="Advent Pro Medium"/>
                        </a:rPr>
                        <a:t>Nhóm</a:t>
                      </a:r>
                      <a:endParaRPr sz="10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tc>
                  <a:txBody>
                    <a:bodyPr/>
                    <a:lstStyle/>
                    <a:p>
                      <a:pPr marL="0" lvl="0" indent="0" algn="l" rtl="0">
                        <a:spcBef>
                          <a:spcPts val="0"/>
                        </a:spcBef>
                        <a:spcAft>
                          <a:spcPts val="1600"/>
                        </a:spcAft>
                        <a:buClr>
                          <a:schemeClr val="dk1"/>
                        </a:buClr>
                        <a:buSzPts val="1100"/>
                        <a:buFont typeface="Arial"/>
                        <a:buNone/>
                      </a:pPr>
                      <a:r>
                        <a:rPr lang="vi-VN" sz="900" dirty="0">
                          <a:solidFill>
                            <a:schemeClr val="lt1"/>
                          </a:solidFill>
                          <a:latin typeface="+mn-lt"/>
                          <a:ea typeface="Advent Pro Medium"/>
                          <a:cs typeface="Advent Pro Medium"/>
                          <a:sym typeface="Advent Pro Medium"/>
                        </a:rPr>
                        <a:t>BKER</a:t>
                      </a:r>
                      <a:endParaRPr sz="900" dirty="0">
                        <a:solidFill>
                          <a:schemeClr val="lt1"/>
                        </a:solidFill>
                        <a:latin typeface="+mn-lt"/>
                        <a:ea typeface="Advent Pro Medium"/>
                        <a:cs typeface="Advent Pro Medium"/>
                        <a:sym typeface="Advent Pro Medium"/>
                      </a:endParaRPr>
                    </a:p>
                  </a:txBody>
                  <a:tcPr marL="91425" marR="91425" marT="91425" marB="91425">
                    <a:lnL w="19050" cap="flat" cmpd="sng">
                      <a:solidFill>
                        <a:srgbClr val="8ECDB4"/>
                      </a:solidFill>
                      <a:prstDash val="solid"/>
                      <a:round/>
                      <a:headEnd type="none" w="sm" len="sm"/>
                      <a:tailEnd type="none" w="sm" len="sm"/>
                    </a:lnL>
                    <a:lnR w="19050" cap="flat" cmpd="sng">
                      <a:solidFill>
                        <a:srgbClr val="8ECDB4"/>
                      </a:solidFill>
                      <a:prstDash val="solid"/>
                      <a:round/>
                      <a:headEnd type="none" w="sm" len="sm"/>
                      <a:tailEnd type="none" w="sm" len="sm"/>
                    </a:lnR>
                    <a:lnT w="19050" cap="flat" cmpd="sng">
                      <a:solidFill>
                        <a:srgbClr val="8ECDB4"/>
                      </a:solidFill>
                      <a:prstDash val="solid"/>
                      <a:round/>
                      <a:headEnd type="none" w="sm" len="sm"/>
                      <a:tailEnd type="none" w="sm" len="sm"/>
                    </a:lnT>
                    <a:lnB w="19050" cap="flat" cmpd="sng">
                      <a:solidFill>
                        <a:srgbClr val="8ECDB4"/>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00" name="Google Shape;400;p46"/>
          <p:cNvSpPr txBox="1">
            <a:spLocks noGrp="1"/>
          </p:cNvSpPr>
          <p:nvPr>
            <p:ph type="title"/>
          </p:nvPr>
        </p:nvSpPr>
        <p:spPr>
          <a:xfrm>
            <a:off x="744538" y="67548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Thông tin môn học</a:t>
            </a:r>
            <a:endParaRPr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pic>
        <p:nvPicPr>
          <p:cNvPr id="1308" name="Google Shape;1308;p72"/>
          <p:cNvPicPr preferRelativeResize="0"/>
          <p:nvPr/>
        </p:nvPicPr>
        <p:blipFill>
          <a:blip r:embed="rId3">
            <a:alphaModFix/>
          </a:blip>
          <a:stretch>
            <a:fillRect/>
          </a:stretch>
        </p:blipFill>
        <p:spPr>
          <a:xfrm rot="8100000" flipH="1">
            <a:off x="5259983" y="2850293"/>
            <a:ext cx="4916876" cy="3637251"/>
          </a:xfrm>
          <a:prstGeom prst="rect">
            <a:avLst/>
          </a:prstGeom>
          <a:noFill/>
          <a:ln>
            <a:noFill/>
          </a:ln>
        </p:spPr>
      </p:pic>
      <p:pic>
        <p:nvPicPr>
          <p:cNvPr id="1309" name="Google Shape;1309;p72"/>
          <p:cNvPicPr preferRelativeResize="0"/>
          <p:nvPr/>
        </p:nvPicPr>
        <p:blipFill>
          <a:blip r:embed="rId3">
            <a:alphaModFix/>
          </a:blip>
          <a:stretch>
            <a:fillRect/>
          </a:stretch>
        </p:blipFill>
        <p:spPr>
          <a:xfrm rot="-8100000">
            <a:off x="-1059242" y="2850293"/>
            <a:ext cx="4916876" cy="3637251"/>
          </a:xfrm>
          <a:prstGeom prst="rect">
            <a:avLst/>
          </a:prstGeom>
          <a:noFill/>
          <a:ln>
            <a:noFill/>
          </a:ln>
        </p:spPr>
      </p:pic>
      <p:pic>
        <p:nvPicPr>
          <p:cNvPr id="1310" name="Google Shape;1310;p72"/>
          <p:cNvPicPr preferRelativeResize="0"/>
          <p:nvPr/>
        </p:nvPicPr>
        <p:blipFill>
          <a:blip r:embed="rId3">
            <a:alphaModFix/>
          </a:blip>
          <a:stretch>
            <a:fillRect/>
          </a:stretch>
        </p:blipFill>
        <p:spPr>
          <a:xfrm rot="-2700000" flipH="1">
            <a:off x="-1059242" y="-1346020"/>
            <a:ext cx="4916876" cy="3637251"/>
          </a:xfrm>
          <a:prstGeom prst="rect">
            <a:avLst/>
          </a:prstGeom>
          <a:noFill/>
          <a:ln>
            <a:noFill/>
          </a:ln>
        </p:spPr>
      </p:pic>
      <p:pic>
        <p:nvPicPr>
          <p:cNvPr id="1311" name="Google Shape;1311;p72"/>
          <p:cNvPicPr preferRelativeResize="0"/>
          <p:nvPr/>
        </p:nvPicPr>
        <p:blipFill>
          <a:blip r:embed="rId3">
            <a:alphaModFix/>
          </a:blip>
          <a:stretch>
            <a:fillRect/>
          </a:stretch>
        </p:blipFill>
        <p:spPr>
          <a:xfrm rot="2700000">
            <a:off x="5259983" y="-1346007"/>
            <a:ext cx="4916876" cy="3637251"/>
          </a:xfrm>
          <a:prstGeom prst="rect">
            <a:avLst/>
          </a:prstGeom>
          <a:noFill/>
          <a:ln>
            <a:noFill/>
          </a:ln>
        </p:spPr>
      </p:pic>
      <p:pic>
        <p:nvPicPr>
          <p:cNvPr id="4" name="Picture 3">
            <a:extLst>
              <a:ext uri="{FF2B5EF4-FFF2-40B4-BE49-F238E27FC236}">
                <a16:creationId xmlns:a16="http://schemas.microsoft.com/office/drawing/2014/main" id="{68498EDD-44FE-8574-6139-85F4020AC2DC}"/>
              </a:ext>
            </a:extLst>
          </p:cNvPr>
          <p:cNvPicPr>
            <a:picLocks noChangeAspect="1"/>
          </p:cNvPicPr>
          <p:nvPr/>
        </p:nvPicPr>
        <p:blipFill>
          <a:blip r:embed="rId4"/>
          <a:stretch>
            <a:fillRect/>
          </a:stretch>
        </p:blipFill>
        <p:spPr>
          <a:xfrm>
            <a:off x="2263876" y="508819"/>
            <a:ext cx="4601497" cy="409373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p:nvPr/>
        </p:nvSpPr>
        <p:spPr>
          <a:xfrm>
            <a:off x="1466475" y="1313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txBox="1">
            <a:spLocks noGrp="1"/>
          </p:cNvSpPr>
          <p:nvPr>
            <p:ph type="title" idx="2"/>
          </p:nvPr>
        </p:nvSpPr>
        <p:spPr>
          <a:xfrm>
            <a:off x="1542675" y="1537475"/>
            <a:ext cx="20922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06</a:t>
            </a:r>
            <a:endParaRPr dirty="0"/>
          </a:p>
        </p:txBody>
      </p:sp>
      <p:sp>
        <p:nvSpPr>
          <p:cNvPr id="615" name="Google Shape;615;p58"/>
          <p:cNvSpPr txBox="1">
            <a:spLocks noGrp="1"/>
          </p:cNvSpPr>
          <p:nvPr>
            <p:ph type="title"/>
          </p:nvPr>
        </p:nvSpPr>
        <p:spPr>
          <a:xfrm>
            <a:off x="3688525" y="1568200"/>
            <a:ext cx="5352236" cy="18386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rgbClr val="00AB8D"/>
                </a:solidFill>
                <a:latin typeface="+mn-lt"/>
              </a:rPr>
              <a:t>Thiết kế mạng</a:t>
            </a:r>
            <a:br>
              <a:rPr lang="vi-VN" dirty="0">
                <a:solidFill>
                  <a:srgbClr val="00AB8D"/>
                </a:solidFill>
                <a:latin typeface="+mn-lt"/>
              </a:rPr>
            </a:br>
            <a:r>
              <a:rPr lang="vi-VN" dirty="0">
                <a:solidFill>
                  <a:schemeClr val="bg1"/>
                </a:solidFill>
                <a:latin typeface="+mn-lt"/>
              </a:rPr>
              <a:t>Cisco Packet Tracer</a:t>
            </a:r>
            <a:endParaRPr dirty="0">
              <a:solidFill>
                <a:schemeClr val="bg1"/>
              </a:solidFill>
              <a:latin typeface="+mn-lt"/>
            </a:endParaRPr>
          </a:p>
        </p:txBody>
      </p:sp>
    </p:spTree>
    <p:extLst>
      <p:ext uri="{BB962C8B-B14F-4D97-AF65-F5344CB8AC3E}">
        <p14:creationId xmlns:p14="http://schemas.microsoft.com/office/powerpoint/2010/main" val="4011508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FF315EF-1B00-A798-E5E0-0F75B19B3179}"/>
              </a:ext>
            </a:extLst>
          </p:cNvPr>
          <p:cNvSpPr/>
          <p:nvPr/>
        </p:nvSpPr>
        <p:spPr>
          <a:xfrm>
            <a:off x="356613" y="1128252"/>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rgbClr val="FF0000"/>
                </a:solidFill>
              </a:rPr>
              <a:t>Toàn hệ thống</a:t>
            </a:r>
            <a:endParaRPr lang="en-US" b="1" dirty="0">
              <a:solidFill>
                <a:srgbClr val="FF0000"/>
              </a:solidFill>
            </a:endParaRPr>
          </a:p>
        </p:txBody>
      </p:sp>
      <p:sp>
        <p:nvSpPr>
          <p:cNvPr id="516" name="Google Shape;516;p54"/>
          <p:cNvSpPr txBox="1">
            <a:spLocks noGrp="1"/>
          </p:cNvSpPr>
          <p:nvPr>
            <p:ph type="title"/>
          </p:nvPr>
        </p:nvSpPr>
        <p:spPr>
          <a:xfrm>
            <a:off x="356612" y="3626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Thiết kế mạng bằng Cisco Packet Tracer</a:t>
            </a:r>
            <a:endParaRPr dirty="0">
              <a:latin typeface="+mn-lt"/>
            </a:endParaRPr>
          </a:p>
        </p:txBody>
      </p:sp>
      <p:pic>
        <p:nvPicPr>
          <p:cNvPr id="5" name="Picture 4">
            <a:extLst>
              <a:ext uri="{FF2B5EF4-FFF2-40B4-BE49-F238E27FC236}">
                <a16:creationId xmlns:a16="http://schemas.microsoft.com/office/drawing/2014/main" id="{220E6690-C697-3C39-D48B-F6CE6EC3DC9F}"/>
              </a:ext>
            </a:extLst>
          </p:cNvPr>
          <p:cNvPicPr>
            <a:picLocks noChangeAspect="1"/>
          </p:cNvPicPr>
          <p:nvPr/>
        </p:nvPicPr>
        <p:blipFill>
          <a:blip r:embed="rId3"/>
          <a:stretch>
            <a:fillRect/>
          </a:stretch>
        </p:blipFill>
        <p:spPr>
          <a:xfrm>
            <a:off x="3340510" y="1128252"/>
            <a:ext cx="5803490" cy="4015248"/>
          </a:xfrm>
          <a:prstGeom prst="rect">
            <a:avLst/>
          </a:prstGeom>
        </p:spPr>
      </p:pic>
      <p:sp>
        <p:nvSpPr>
          <p:cNvPr id="6" name="Rectangle: Rounded Corners 5">
            <a:extLst>
              <a:ext uri="{FF2B5EF4-FFF2-40B4-BE49-F238E27FC236}">
                <a16:creationId xmlns:a16="http://schemas.microsoft.com/office/drawing/2014/main" id="{C92D6E76-D580-0BEB-8AA9-3EEF27D86180}"/>
              </a:ext>
            </a:extLst>
          </p:cNvPr>
          <p:cNvSpPr/>
          <p:nvPr/>
        </p:nvSpPr>
        <p:spPr>
          <a:xfrm>
            <a:off x="356613" y="1659194"/>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Trụ sở chính</a:t>
            </a:r>
            <a:endParaRPr lang="en-US" b="1" dirty="0">
              <a:solidFill>
                <a:schemeClr val="bg2"/>
              </a:solidFill>
            </a:endParaRPr>
          </a:p>
        </p:txBody>
      </p:sp>
      <p:sp>
        <p:nvSpPr>
          <p:cNvPr id="8" name="Rectangle: Rounded Corners 7">
            <a:extLst>
              <a:ext uri="{FF2B5EF4-FFF2-40B4-BE49-F238E27FC236}">
                <a16:creationId xmlns:a16="http://schemas.microsoft.com/office/drawing/2014/main" id="{1422CF68-997F-7D67-4361-04E47AFAB9E5}"/>
              </a:ext>
            </a:extLst>
          </p:cNvPr>
          <p:cNvSpPr/>
          <p:nvPr/>
        </p:nvSpPr>
        <p:spPr>
          <a:xfrm>
            <a:off x="356613" y="2190136"/>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Chi nhánh Đà Nẵng</a:t>
            </a:r>
            <a:endParaRPr lang="en-US" b="1" dirty="0">
              <a:solidFill>
                <a:schemeClr val="bg2"/>
              </a:solidFill>
            </a:endParaRPr>
          </a:p>
        </p:txBody>
      </p:sp>
      <p:sp>
        <p:nvSpPr>
          <p:cNvPr id="9" name="Rectangle: Rounded Corners 8">
            <a:extLst>
              <a:ext uri="{FF2B5EF4-FFF2-40B4-BE49-F238E27FC236}">
                <a16:creationId xmlns:a16="http://schemas.microsoft.com/office/drawing/2014/main" id="{5FAF6A60-6C30-1C08-1905-BC868D7F798C}"/>
              </a:ext>
            </a:extLst>
          </p:cNvPr>
          <p:cNvSpPr/>
          <p:nvPr/>
        </p:nvSpPr>
        <p:spPr>
          <a:xfrm>
            <a:off x="356612" y="2721078"/>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Chi nhánh Hà Nội</a:t>
            </a:r>
            <a:endParaRPr lang="en-US" b="1" dirty="0">
              <a:solidFill>
                <a:schemeClr val="bg2"/>
              </a:solidFill>
            </a:endParaRPr>
          </a:p>
        </p:txBody>
      </p:sp>
      <p:pic>
        <p:nvPicPr>
          <p:cNvPr id="12" name="Picture 11">
            <a:extLst>
              <a:ext uri="{FF2B5EF4-FFF2-40B4-BE49-F238E27FC236}">
                <a16:creationId xmlns:a16="http://schemas.microsoft.com/office/drawing/2014/main" id="{47DCA58A-6AB2-5D44-C02F-CB95875FA81E}"/>
              </a:ext>
            </a:extLst>
          </p:cNvPr>
          <p:cNvPicPr>
            <a:picLocks noChangeAspect="1"/>
          </p:cNvPicPr>
          <p:nvPr/>
        </p:nvPicPr>
        <p:blipFill>
          <a:blip r:embed="rId4"/>
          <a:stretch>
            <a:fillRect/>
          </a:stretch>
        </p:blipFill>
        <p:spPr>
          <a:xfrm>
            <a:off x="343102" y="3252020"/>
            <a:ext cx="2676376" cy="1981372"/>
          </a:xfrm>
          <a:prstGeom prst="rect">
            <a:avLst/>
          </a:prstGeom>
        </p:spPr>
      </p:pic>
    </p:spTree>
    <p:extLst>
      <p:ext uri="{BB962C8B-B14F-4D97-AF65-F5344CB8AC3E}">
        <p14:creationId xmlns:p14="http://schemas.microsoft.com/office/powerpoint/2010/main" val="1369119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FF315EF-1B00-A798-E5E0-0F75B19B3179}"/>
              </a:ext>
            </a:extLst>
          </p:cNvPr>
          <p:cNvSpPr/>
          <p:nvPr/>
        </p:nvSpPr>
        <p:spPr>
          <a:xfrm>
            <a:off x="356613" y="1128252"/>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Toàn hệ thống</a:t>
            </a:r>
            <a:endParaRPr lang="en-US" b="1" dirty="0">
              <a:solidFill>
                <a:schemeClr val="bg2"/>
              </a:solidFill>
            </a:endParaRPr>
          </a:p>
        </p:txBody>
      </p:sp>
      <p:sp>
        <p:nvSpPr>
          <p:cNvPr id="516" name="Google Shape;516;p54"/>
          <p:cNvSpPr txBox="1">
            <a:spLocks noGrp="1"/>
          </p:cNvSpPr>
          <p:nvPr>
            <p:ph type="title"/>
          </p:nvPr>
        </p:nvSpPr>
        <p:spPr>
          <a:xfrm>
            <a:off x="356612" y="3626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Thiết kế mạng bằng Cisco Packet Tracer</a:t>
            </a:r>
            <a:endParaRPr dirty="0">
              <a:latin typeface="+mn-lt"/>
            </a:endParaRPr>
          </a:p>
        </p:txBody>
      </p:sp>
      <p:sp>
        <p:nvSpPr>
          <p:cNvPr id="6" name="Rectangle: Rounded Corners 5">
            <a:extLst>
              <a:ext uri="{FF2B5EF4-FFF2-40B4-BE49-F238E27FC236}">
                <a16:creationId xmlns:a16="http://schemas.microsoft.com/office/drawing/2014/main" id="{C92D6E76-D580-0BEB-8AA9-3EEF27D86180}"/>
              </a:ext>
            </a:extLst>
          </p:cNvPr>
          <p:cNvSpPr/>
          <p:nvPr/>
        </p:nvSpPr>
        <p:spPr>
          <a:xfrm>
            <a:off x="356613" y="1659194"/>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rgbClr val="FF0000"/>
                </a:solidFill>
              </a:rPr>
              <a:t>Trụ sở chính</a:t>
            </a:r>
            <a:endParaRPr lang="en-US" b="1" dirty="0">
              <a:solidFill>
                <a:srgbClr val="FF0000"/>
              </a:solidFill>
            </a:endParaRPr>
          </a:p>
        </p:txBody>
      </p:sp>
      <p:sp>
        <p:nvSpPr>
          <p:cNvPr id="8" name="Rectangle: Rounded Corners 7">
            <a:extLst>
              <a:ext uri="{FF2B5EF4-FFF2-40B4-BE49-F238E27FC236}">
                <a16:creationId xmlns:a16="http://schemas.microsoft.com/office/drawing/2014/main" id="{1422CF68-997F-7D67-4361-04E47AFAB9E5}"/>
              </a:ext>
            </a:extLst>
          </p:cNvPr>
          <p:cNvSpPr/>
          <p:nvPr/>
        </p:nvSpPr>
        <p:spPr>
          <a:xfrm>
            <a:off x="356613" y="2190136"/>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Chi nhánh Đà Nẵng</a:t>
            </a:r>
            <a:endParaRPr lang="en-US" b="1" dirty="0">
              <a:solidFill>
                <a:schemeClr val="bg2"/>
              </a:solidFill>
            </a:endParaRPr>
          </a:p>
        </p:txBody>
      </p:sp>
      <p:sp>
        <p:nvSpPr>
          <p:cNvPr id="9" name="Rectangle: Rounded Corners 8">
            <a:extLst>
              <a:ext uri="{FF2B5EF4-FFF2-40B4-BE49-F238E27FC236}">
                <a16:creationId xmlns:a16="http://schemas.microsoft.com/office/drawing/2014/main" id="{5FAF6A60-6C30-1C08-1905-BC868D7F798C}"/>
              </a:ext>
            </a:extLst>
          </p:cNvPr>
          <p:cNvSpPr/>
          <p:nvPr/>
        </p:nvSpPr>
        <p:spPr>
          <a:xfrm>
            <a:off x="356612" y="2721078"/>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Chi nhánh Hà Nội</a:t>
            </a:r>
            <a:endParaRPr lang="en-US" b="1" dirty="0">
              <a:solidFill>
                <a:schemeClr val="bg2"/>
              </a:solidFill>
            </a:endParaRPr>
          </a:p>
        </p:txBody>
      </p:sp>
      <p:pic>
        <p:nvPicPr>
          <p:cNvPr id="12" name="Picture 11">
            <a:extLst>
              <a:ext uri="{FF2B5EF4-FFF2-40B4-BE49-F238E27FC236}">
                <a16:creationId xmlns:a16="http://schemas.microsoft.com/office/drawing/2014/main" id="{47DCA58A-6AB2-5D44-C02F-CB95875FA81E}"/>
              </a:ext>
            </a:extLst>
          </p:cNvPr>
          <p:cNvPicPr>
            <a:picLocks noChangeAspect="1"/>
          </p:cNvPicPr>
          <p:nvPr/>
        </p:nvPicPr>
        <p:blipFill>
          <a:blip r:embed="rId3"/>
          <a:stretch>
            <a:fillRect/>
          </a:stretch>
        </p:blipFill>
        <p:spPr>
          <a:xfrm>
            <a:off x="343102" y="3252020"/>
            <a:ext cx="2676376" cy="1981372"/>
          </a:xfrm>
          <a:prstGeom prst="rect">
            <a:avLst/>
          </a:prstGeom>
        </p:spPr>
      </p:pic>
      <p:pic>
        <p:nvPicPr>
          <p:cNvPr id="3" name="Picture 2">
            <a:extLst>
              <a:ext uri="{FF2B5EF4-FFF2-40B4-BE49-F238E27FC236}">
                <a16:creationId xmlns:a16="http://schemas.microsoft.com/office/drawing/2014/main" id="{CBD0AB33-91F2-F687-BD25-4BA0EB83D25E}"/>
              </a:ext>
            </a:extLst>
          </p:cNvPr>
          <p:cNvPicPr>
            <a:picLocks noChangeAspect="1"/>
          </p:cNvPicPr>
          <p:nvPr/>
        </p:nvPicPr>
        <p:blipFill>
          <a:blip r:embed="rId4"/>
          <a:stretch>
            <a:fillRect/>
          </a:stretch>
        </p:blipFill>
        <p:spPr>
          <a:xfrm>
            <a:off x="3340510" y="1115162"/>
            <a:ext cx="5803490" cy="4028338"/>
          </a:xfrm>
          <a:prstGeom prst="rect">
            <a:avLst/>
          </a:prstGeom>
        </p:spPr>
      </p:pic>
    </p:spTree>
    <p:extLst>
      <p:ext uri="{BB962C8B-B14F-4D97-AF65-F5344CB8AC3E}">
        <p14:creationId xmlns:p14="http://schemas.microsoft.com/office/powerpoint/2010/main" val="3351852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FF315EF-1B00-A798-E5E0-0F75B19B3179}"/>
              </a:ext>
            </a:extLst>
          </p:cNvPr>
          <p:cNvSpPr/>
          <p:nvPr/>
        </p:nvSpPr>
        <p:spPr>
          <a:xfrm>
            <a:off x="356613" y="1128252"/>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Toàn hệ thống</a:t>
            </a:r>
            <a:endParaRPr lang="en-US" b="1" dirty="0">
              <a:solidFill>
                <a:schemeClr val="bg2"/>
              </a:solidFill>
            </a:endParaRPr>
          </a:p>
        </p:txBody>
      </p:sp>
      <p:sp>
        <p:nvSpPr>
          <p:cNvPr id="516" name="Google Shape;516;p54"/>
          <p:cNvSpPr txBox="1">
            <a:spLocks noGrp="1"/>
          </p:cNvSpPr>
          <p:nvPr>
            <p:ph type="title"/>
          </p:nvPr>
        </p:nvSpPr>
        <p:spPr>
          <a:xfrm>
            <a:off x="356612" y="3626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Thiết kế mạng bằng Cisco Packet Tracer</a:t>
            </a:r>
            <a:endParaRPr dirty="0">
              <a:latin typeface="+mn-lt"/>
            </a:endParaRPr>
          </a:p>
        </p:txBody>
      </p:sp>
      <p:sp>
        <p:nvSpPr>
          <p:cNvPr id="6" name="Rectangle: Rounded Corners 5">
            <a:extLst>
              <a:ext uri="{FF2B5EF4-FFF2-40B4-BE49-F238E27FC236}">
                <a16:creationId xmlns:a16="http://schemas.microsoft.com/office/drawing/2014/main" id="{C92D6E76-D580-0BEB-8AA9-3EEF27D86180}"/>
              </a:ext>
            </a:extLst>
          </p:cNvPr>
          <p:cNvSpPr/>
          <p:nvPr/>
        </p:nvSpPr>
        <p:spPr>
          <a:xfrm>
            <a:off x="356613" y="1659194"/>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Trụ sở chính</a:t>
            </a:r>
            <a:endParaRPr lang="en-US" b="1" dirty="0">
              <a:solidFill>
                <a:schemeClr val="bg2"/>
              </a:solidFill>
            </a:endParaRPr>
          </a:p>
        </p:txBody>
      </p:sp>
      <p:sp>
        <p:nvSpPr>
          <p:cNvPr id="8" name="Rectangle: Rounded Corners 7">
            <a:extLst>
              <a:ext uri="{FF2B5EF4-FFF2-40B4-BE49-F238E27FC236}">
                <a16:creationId xmlns:a16="http://schemas.microsoft.com/office/drawing/2014/main" id="{1422CF68-997F-7D67-4361-04E47AFAB9E5}"/>
              </a:ext>
            </a:extLst>
          </p:cNvPr>
          <p:cNvSpPr/>
          <p:nvPr/>
        </p:nvSpPr>
        <p:spPr>
          <a:xfrm>
            <a:off x="356613" y="2190136"/>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rgbClr val="FF0000"/>
                </a:solidFill>
              </a:rPr>
              <a:t>Chi nhánh Đà Nẵng</a:t>
            </a:r>
            <a:endParaRPr lang="en-US" b="1" dirty="0">
              <a:solidFill>
                <a:srgbClr val="FF0000"/>
              </a:solidFill>
            </a:endParaRPr>
          </a:p>
        </p:txBody>
      </p:sp>
      <p:sp>
        <p:nvSpPr>
          <p:cNvPr id="9" name="Rectangle: Rounded Corners 8">
            <a:extLst>
              <a:ext uri="{FF2B5EF4-FFF2-40B4-BE49-F238E27FC236}">
                <a16:creationId xmlns:a16="http://schemas.microsoft.com/office/drawing/2014/main" id="{5FAF6A60-6C30-1C08-1905-BC868D7F798C}"/>
              </a:ext>
            </a:extLst>
          </p:cNvPr>
          <p:cNvSpPr/>
          <p:nvPr/>
        </p:nvSpPr>
        <p:spPr>
          <a:xfrm>
            <a:off x="356612" y="2721078"/>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Chi nhánh Hà Nội</a:t>
            </a:r>
            <a:endParaRPr lang="en-US" b="1" dirty="0">
              <a:solidFill>
                <a:schemeClr val="bg2"/>
              </a:solidFill>
            </a:endParaRPr>
          </a:p>
        </p:txBody>
      </p:sp>
      <p:pic>
        <p:nvPicPr>
          <p:cNvPr id="12" name="Picture 11">
            <a:extLst>
              <a:ext uri="{FF2B5EF4-FFF2-40B4-BE49-F238E27FC236}">
                <a16:creationId xmlns:a16="http://schemas.microsoft.com/office/drawing/2014/main" id="{47DCA58A-6AB2-5D44-C02F-CB95875FA81E}"/>
              </a:ext>
            </a:extLst>
          </p:cNvPr>
          <p:cNvPicPr>
            <a:picLocks noChangeAspect="1"/>
          </p:cNvPicPr>
          <p:nvPr/>
        </p:nvPicPr>
        <p:blipFill>
          <a:blip r:embed="rId3"/>
          <a:stretch>
            <a:fillRect/>
          </a:stretch>
        </p:blipFill>
        <p:spPr>
          <a:xfrm>
            <a:off x="343102" y="3252020"/>
            <a:ext cx="2676376" cy="1981372"/>
          </a:xfrm>
          <a:prstGeom prst="rect">
            <a:avLst/>
          </a:prstGeom>
        </p:spPr>
      </p:pic>
      <p:pic>
        <p:nvPicPr>
          <p:cNvPr id="5" name="Picture 4">
            <a:extLst>
              <a:ext uri="{FF2B5EF4-FFF2-40B4-BE49-F238E27FC236}">
                <a16:creationId xmlns:a16="http://schemas.microsoft.com/office/drawing/2014/main" id="{505C1A25-9906-260D-C005-7E978A2E72A7}"/>
              </a:ext>
            </a:extLst>
          </p:cNvPr>
          <p:cNvPicPr>
            <a:picLocks noChangeAspect="1"/>
          </p:cNvPicPr>
          <p:nvPr/>
        </p:nvPicPr>
        <p:blipFill>
          <a:blip r:embed="rId4"/>
          <a:stretch>
            <a:fillRect/>
          </a:stretch>
        </p:blipFill>
        <p:spPr>
          <a:xfrm>
            <a:off x="3340510" y="1115162"/>
            <a:ext cx="5803490" cy="4028338"/>
          </a:xfrm>
          <a:prstGeom prst="rect">
            <a:avLst/>
          </a:prstGeom>
        </p:spPr>
      </p:pic>
    </p:spTree>
    <p:extLst>
      <p:ext uri="{BB962C8B-B14F-4D97-AF65-F5344CB8AC3E}">
        <p14:creationId xmlns:p14="http://schemas.microsoft.com/office/powerpoint/2010/main" val="156433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FF315EF-1B00-A798-E5E0-0F75B19B3179}"/>
              </a:ext>
            </a:extLst>
          </p:cNvPr>
          <p:cNvSpPr/>
          <p:nvPr/>
        </p:nvSpPr>
        <p:spPr>
          <a:xfrm>
            <a:off x="356613" y="1128252"/>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Toàn hệ thống</a:t>
            </a:r>
            <a:endParaRPr lang="en-US" b="1" dirty="0">
              <a:solidFill>
                <a:schemeClr val="bg2"/>
              </a:solidFill>
            </a:endParaRPr>
          </a:p>
        </p:txBody>
      </p:sp>
      <p:sp>
        <p:nvSpPr>
          <p:cNvPr id="516" name="Google Shape;516;p54"/>
          <p:cNvSpPr txBox="1">
            <a:spLocks noGrp="1"/>
          </p:cNvSpPr>
          <p:nvPr>
            <p:ph type="title"/>
          </p:nvPr>
        </p:nvSpPr>
        <p:spPr>
          <a:xfrm>
            <a:off x="356612" y="3626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Thiết kế mạng bằng Cisco Packet Tracer</a:t>
            </a:r>
            <a:endParaRPr dirty="0">
              <a:latin typeface="+mn-lt"/>
            </a:endParaRPr>
          </a:p>
        </p:txBody>
      </p:sp>
      <p:sp>
        <p:nvSpPr>
          <p:cNvPr id="6" name="Rectangle: Rounded Corners 5">
            <a:extLst>
              <a:ext uri="{FF2B5EF4-FFF2-40B4-BE49-F238E27FC236}">
                <a16:creationId xmlns:a16="http://schemas.microsoft.com/office/drawing/2014/main" id="{C92D6E76-D580-0BEB-8AA9-3EEF27D86180}"/>
              </a:ext>
            </a:extLst>
          </p:cNvPr>
          <p:cNvSpPr/>
          <p:nvPr/>
        </p:nvSpPr>
        <p:spPr>
          <a:xfrm>
            <a:off x="356613" y="1659194"/>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Trụ sở chính</a:t>
            </a:r>
            <a:endParaRPr lang="en-US" b="1" dirty="0">
              <a:solidFill>
                <a:schemeClr val="bg2"/>
              </a:solidFill>
            </a:endParaRPr>
          </a:p>
        </p:txBody>
      </p:sp>
      <p:sp>
        <p:nvSpPr>
          <p:cNvPr id="8" name="Rectangle: Rounded Corners 7">
            <a:extLst>
              <a:ext uri="{FF2B5EF4-FFF2-40B4-BE49-F238E27FC236}">
                <a16:creationId xmlns:a16="http://schemas.microsoft.com/office/drawing/2014/main" id="{1422CF68-997F-7D67-4361-04E47AFAB9E5}"/>
              </a:ext>
            </a:extLst>
          </p:cNvPr>
          <p:cNvSpPr/>
          <p:nvPr/>
        </p:nvSpPr>
        <p:spPr>
          <a:xfrm>
            <a:off x="356613" y="2190136"/>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2"/>
                </a:solidFill>
              </a:rPr>
              <a:t>Chi nhánh Đà Nẵng</a:t>
            </a:r>
            <a:endParaRPr lang="en-US" b="1" dirty="0">
              <a:solidFill>
                <a:schemeClr val="bg2"/>
              </a:solidFill>
            </a:endParaRPr>
          </a:p>
        </p:txBody>
      </p:sp>
      <p:sp>
        <p:nvSpPr>
          <p:cNvPr id="9" name="Rectangle: Rounded Corners 8">
            <a:extLst>
              <a:ext uri="{FF2B5EF4-FFF2-40B4-BE49-F238E27FC236}">
                <a16:creationId xmlns:a16="http://schemas.microsoft.com/office/drawing/2014/main" id="{5FAF6A60-6C30-1C08-1905-BC868D7F798C}"/>
              </a:ext>
            </a:extLst>
          </p:cNvPr>
          <p:cNvSpPr/>
          <p:nvPr/>
        </p:nvSpPr>
        <p:spPr>
          <a:xfrm>
            <a:off x="356612" y="2721078"/>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rgbClr val="FF0000"/>
                </a:solidFill>
              </a:rPr>
              <a:t>Chi nhánh Hà Nội</a:t>
            </a:r>
            <a:endParaRPr lang="en-US" b="1" dirty="0">
              <a:solidFill>
                <a:srgbClr val="FF0000"/>
              </a:solidFill>
            </a:endParaRPr>
          </a:p>
        </p:txBody>
      </p:sp>
      <p:pic>
        <p:nvPicPr>
          <p:cNvPr id="12" name="Picture 11">
            <a:extLst>
              <a:ext uri="{FF2B5EF4-FFF2-40B4-BE49-F238E27FC236}">
                <a16:creationId xmlns:a16="http://schemas.microsoft.com/office/drawing/2014/main" id="{47DCA58A-6AB2-5D44-C02F-CB95875FA81E}"/>
              </a:ext>
            </a:extLst>
          </p:cNvPr>
          <p:cNvPicPr>
            <a:picLocks noChangeAspect="1"/>
          </p:cNvPicPr>
          <p:nvPr/>
        </p:nvPicPr>
        <p:blipFill>
          <a:blip r:embed="rId3"/>
          <a:stretch>
            <a:fillRect/>
          </a:stretch>
        </p:blipFill>
        <p:spPr>
          <a:xfrm>
            <a:off x="343102" y="3252020"/>
            <a:ext cx="2676376" cy="1981372"/>
          </a:xfrm>
          <a:prstGeom prst="rect">
            <a:avLst/>
          </a:prstGeom>
        </p:spPr>
      </p:pic>
      <p:pic>
        <p:nvPicPr>
          <p:cNvPr id="3" name="Picture 2">
            <a:extLst>
              <a:ext uri="{FF2B5EF4-FFF2-40B4-BE49-F238E27FC236}">
                <a16:creationId xmlns:a16="http://schemas.microsoft.com/office/drawing/2014/main" id="{AC9CF725-CD91-1607-B2A8-78E120E1F8C8}"/>
              </a:ext>
            </a:extLst>
          </p:cNvPr>
          <p:cNvPicPr>
            <a:picLocks noChangeAspect="1"/>
          </p:cNvPicPr>
          <p:nvPr/>
        </p:nvPicPr>
        <p:blipFill>
          <a:blip r:embed="rId4"/>
          <a:stretch>
            <a:fillRect/>
          </a:stretch>
        </p:blipFill>
        <p:spPr>
          <a:xfrm>
            <a:off x="3340509" y="1166346"/>
            <a:ext cx="5803491" cy="3977154"/>
          </a:xfrm>
          <a:prstGeom prst="rect">
            <a:avLst/>
          </a:prstGeom>
        </p:spPr>
      </p:pic>
    </p:spTree>
    <p:extLst>
      <p:ext uri="{BB962C8B-B14F-4D97-AF65-F5344CB8AC3E}">
        <p14:creationId xmlns:p14="http://schemas.microsoft.com/office/powerpoint/2010/main" val="2784269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p:nvPr/>
        </p:nvSpPr>
        <p:spPr>
          <a:xfrm>
            <a:off x="1466475" y="1313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txBox="1">
            <a:spLocks noGrp="1"/>
          </p:cNvSpPr>
          <p:nvPr>
            <p:ph type="title" idx="2"/>
          </p:nvPr>
        </p:nvSpPr>
        <p:spPr>
          <a:xfrm>
            <a:off x="1542675" y="1537475"/>
            <a:ext cx="20922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07</a:t>
            </a:r>
            <a:endParaRPr dirty="0"/>
          </a:p>
        </p:txBody>
      </p:sp>
      <p:sp>
        <p:nvSpPr>
          <p:cNvPr id="615" name="Google Shape;615;p58"/>
          <p:cNvSpPr txBox="1">
            <a:spLocks noGrp="1"/>
          </p:cNvSpPr>
          <p:nvPr>
            <p:ph type="title"/>
          </p:nvPr>
        </p:nvSpPr>
        <p:spPr>
          <a:xfrm>
            <a:off x="3688525" y="1568200"/>
            <a:ext cx="5352236" cy="18386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rgbClr val="00AB8D"/>
                </a:solidFill>
                <a:latin typeface="+mn-lt"/>
              </a:rPr>
              <a:t>Kiểm tra</a:t>
            </a:r>
            <a:br>
              <a:rPr lang="vi-VN" dirty="0">
                <a:solidFill>
                  <a:srgbClr val="00AB8D"/>
                </a:solidFill>
                <a:latin typeface="+mn-lt"/>
              </a:rPr>
            </a:br>
            <a:r>
              <a:rPr lang="vi-VN" dirty="0">
                <a:solidFill>
                  <a:schemeClr val="bg1"/>
                </a:solidFill>
                <a:latin typeface="+mn-lt"/>
              </a:rPr>
              <a:t>Kết nối mạng</a:t>
            </a:r>
            <a:endParaRPr dirty="0">
              <a:solidFill>
                <a:schemeClr val="bg1"/>
              </a:solidFill>
              <a:latin typeface="+mn-lt"/>
            </a:endParaRPr>
          </a:p>
        </p:txBody>
      </p:sp>
    </p:spTree>
    <p:extLst>
      <p:ext uri="{BB962C8B-B14F-4D97-AF65-F5344CB8AC3E}">
        <p14:creationId xmlns:p14="http://schemas.microsoft.com/office/powerpoint/2010/main" val="278950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Kiểm tra kết nối mạng</a:t>
            </a:r>
            <a:endParaRPr dirty="0">
              <a:latin typeface="+mn-lt"/>
            </a:endParaRPr>
          </a:p>
        </p:txBody>
      </p:sp>
      <p:sp>
        <p:nvSpPr>
          <p:cNvPr id="517" name="Google Shape;517;p54"/>
          <p:cNvSpPr txBox="1"/>
          <p:nvPr/>
        </p:nvSpPr>
        <p:spPr>
          <a:xfrm>
            <a:off x="713225" y="1410525"/>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dirty="0">
                <a:solidFill>
                  <a:schemeClr val="accent1"/>
                </a:solidFill>
                <a:latin typeface="+mn-lt"/>
                <a:ea typeface="Aldrich"/>
                <a:cs typeface="Aldrich"/>
                <a:sym typeface="Aldrich"/>
              </a:rPr>
              <a:t>Giữa các PC trong cùng VLAN</a:t>
            </a:r>
            <a:endParaRPr sz="1800" dirty="0">
              <a:solidFill>
                <a:schemeClr val="accent1"/>
              </a:solidFill>
              <a:latin typeface="+mn-lt"/>
              <a:ea typeface="Aldrich"/>
              <a:cs typeface="Aldrich"/>
              <a:sym typeface="Aldrich"/>
            </a:endParaRPr>
          </a:p>
        </p:txBody>
      </p:sp>
      <p:sp>
        <p:nvSpPr>
          <p:cNvPr id="9" name="Rectangle 8">
            <a:extLst>
              <a:ext uri="{FF2B5EF4-FFF2-40B4-BE49-F238E27FC236}">
                <a16:creationId xmlns:a16="http://schemas.microsoft.com/office/drawing/2014/main" id="{06BD7ACF-36C4-4596-9F0A-B244AA934D35}"/>
              </a:ext>
            </a:extLst>
          </p:cNvPr>
          <p:cNvSpPr/>
          <p:nvPr/>
        </p:nvSpPr>
        <p:spPr>
          <a:xfrm>
            <a:off x="713225" y="1954161"/>
            <a:ext cx="3858775" cy="3189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97DD37-01A8-641C-0D82-BF43DAF3A02B}"/>
              </a:ext>
            </a:extLst>
          </p:cNvPr>
          <p:cNvSpPr/>
          <p:nvPr/>
        </p:nvSpPr>
        <p:spPr>
          <a:xfrm>
            <a:off x="4571950" y="1954160"/>
            <a:ext cx="3858775" cy="3189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933F511-C246-9260-C04E-AAF37571C836}"/>
              </a:ext>
            </a:extLst>
          </p:cNvPr>
          <p:cNvPicPr>
            <a:picLocks noChangeAspect="1"/>
          </p:cNvPicPr>
          <p:nvPr/>
        </p:nvPicPr>
        <p:blipFill>
          <a:blip r:embed="rId3"/>
          <a:stretch>
            <a:fillRect/>
          </a:stretch>
        </p:blipFill>
        <p:spPr>
          <a:xfrm>
            <a:off x="4571950" y="1954159"/>
            <a:ext cx="3858775" cy="3180857"/>
          </a:xfrm>
          <a:prstGeom prst="rect">
            <a:avLst/>
          </a:prstGeom>
        </p:spPr>
      </p:pic>
      <p:pic>
        <p:nvPicPr>
          <p:cNvPr id="14" name="Picture 13">
            <a:extLst>
              <a:ext uri="{FF2B5EF4-FFF2-40B4-BE49-F238E27FC236}">
                <a16:creationId xmlns:a16="http://schemas.microsoft.com/office/drawing/2014/main" id="{2266AE4E-F323-F77E-AE0F-633E163AD01B}"/>
              </a:ext>
            </a:extLst>
          </p:cNvPr>
          <p:cNvPicPr>
            <a:picLocks noChangeAspect="1"/>
          </p:cNvPicPr>
          <p:nvPr/>
        </p:nvPicPr>
        <p:blipFill>
          <a:blip r:embed="rId4"/>
          <a:stretch>
            <a:fillRect/>
          </a:stretch>
        </p:blipFill>
        <p:spPr>
          <a:xfrm>
            <a:off x="723517" y="1954159"/>
            <a:ext cx="3848433" cy="3189341"/>
          </a:xfrm>
          <a:prstGeom prst="rect">
            <a:avLst/>
          </a:prstGeom>
        </p:spPr>
      </p:pic>
    </p:spTree>
    <p:extLst>
      <p:ext uri="{BB962C8B-B14F-4D97-AF65-F5344CB8AC3E}">
        <p14:creationId xmlns:p14="http://schemas.microsoft.com/office/powerpoint/2010/main" val="1834637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Kiểm tra kết nối mạng</a:t>
            </a:r>
            <a:endParaRPr dirty="0">
              <a:latin typeface="+mn-lt"/>
            </a:endParaRPr>
          </a:p>
        </p:txBody>
      </p:sp>
      <p:sp>
        <p:nvSpPr>
          <p:cNvPr id="517" name="Google Shape;517;p54"/>
          <p:cNvSpPr txBox="1"/>
          <p:nvPr/>
        </p:nvSpPr>
        <p:spPr>
          <a:xfrm>
            <a:off x="713225" y="1410525"/>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dirty="0">
                <a:solidFill>
                  <a:schemeClr val="accent1"/>
                </a:solidFill>
                <a:latin typeface="+mn-lt"/>
                <a:ea typeface="Aldrich"/>
                <a:cs typeface="Aldrich"/>
                <a:sym typeface="Aldrich"/>
              </a:rPr>
              <a:t>Giữa các PC khác VLAN</a:t>
            </a:r>
            <a:endParaRPr sz="1800" dirty="0">
              <a:solidFill>
                <a:schemeClr val="accent1"/>
              </a:solidFill>
              <a:latin typeface="+mn-lt"/>
              <a:ea typeface="Aldrich"/>
              <a:cs typeface="Aldrich"/>
              <a:sym typeface="Aldrich"/>
            </a:endParaRPr>
          </a:p>
        </p:txBody>
      </p:sp>
      <p:sp>
        <p:nvSpPr>
          <p:cNvPr id="9" name="Rectangle 8">
            <a:extLst>
              <a:ext uri="{FF2B5EF4-FFF2-40B4-BE49-F238E27FC236}">
                <a16:creationId xmlns:a16="http://schemas.microsoft.com/office/drawing/2014/main" id="{06BD7ACF-36C4-4596-9F0A-B244AA934D35}"/>
              </a:ext>
            </a:extLst>
          </p:cNvPr>
          <p:cNvSpPr/>
          <p:nvPr/>
        </p:nvSpPr>
        <p:spPr>
          <a:xfrm>
            <a:off x="713225" y="1954161"/>
            <a:ext cx="3858775" cy="3189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97DD37-01A8-641C-0D82-BF43DAF3A02B}"/>
              </a:ext>
            </a:extLst>
          </p:cNvPr>
          <p:cNvSpPr/>
          <p:nvPr/>
        </p:nvSpPr>
        <p:spPr>
          <a:xfrm>
            <a:off x="4571950" y="1954160"/>
            <a:ext cx="3858775" cy="3189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E501496-2B51-39A7-0956-FE2EE774F14F}"/>
              </a:ext>
            </a:extLst>
          </p:cNvPr>
          <p:cNvPicPr>
            <a:picLocks noChangeAspect="1"/>
          </p:cNvPicPr>
          <p:nvPr/>
        </p:nvPicPr>
        <p:blipFill>
          <a:blip r:embed="rId3"/>
          <a:stretch>
            <a:fillRect/>
          </a:stretch>
        </p:blipFill>
        <p:spPr>
          <a:xfrm>
            <a:off x="713225" y="1954159"/>
            <a:ext cx="3858725" cy="3180857"/>
          </a:xfrm>
          <a:prstGeom prst="rect">
            <a:avLst/>
          </a:prstGeom>
        </p:spPr>
      </p:pic>
      <p:pic>
        <p:nvPicPr>
          <p:cNvPr id="5" name="Picture 4">
            <a:extLst>
              <a:ext uri="{FF2B5EF4-FFF2-40B4-BE49-F238E27FC236}">
                <a16:creationId xmlns:a16="http://schemas.microsoft.com/office/drawing/2014/main" id="{4919A106-6CB5-6981-7E6F-506E4262D461}"/>
              </a:ext>
            </a:extLst>
          </p:cNvPr>
          <p:cNvPicPr>
            <a:picLocks noChangeAspect="1"/>
          </p:cNvPicPr>
          <p:nvPr/>
        </p:nvPicPr>
        <p:blipFill>
          <a:blip r:embed="rId4"/>
          <a:stretch>
            <a:fillRect/>
          </a:stretch>
        </p:blipFill>
        <p:spPr>
          <a:xfrm>
            <a:off x="4571950" y="1954158"/>
            <a:ext cx="3858725" cy="3180858"/>
          </a:xfrm>
          <a:prstGeom prst="rect">
            <a:avLst/>
          </a:prstGeom>
        </p:spPr>
      </p:pic>
    </p:spTree>
    <p:extLst>
      <p:ext uri="{BB962C8B-B14F-4D97-AF65-F5344CB8AC3E}">
        <p14:creationId xmlns:p14="http://schemas.microsoft.com/office/powerpoint/2010/main" val="209802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Kiểm tra kết nối mạng</a:t>
            </a:r>
            <a:endParaRPr dirty="0">
              <a:latin typeface="+mn-lt"/>
            </a:endParaRPr>
          </a:p>
        </p:txBody>
      </p:sp>
      <p:sp>
        <p:nvSpPr>
          <p:cNvPr id="517" name="Google Shape;517;p54"/>
          <p:cNvSpPr txBox="1"/>
          <p:nvPr/>
        </p:nvSpPr>
        <p:spPr>
          <a:xfrm>
            <a:off x="713225" y="1410525"/>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dirty="0">
                <a:solidFill>
                  <a:schemeClr val="accent1"/>
                </a:solidFill>
                <a:latin typeface="+mn-lt"/>
                <a:ea typeface="Aldrich"/>
                <a:cs typeface="Aldrich"/>
                <a:sym typeface="Aldrich"/>
              </a:rPr>
              <a:t>Giữa chi nhánh Đà Nẵng và trụ sở chính</a:t>
            </a:r>
            <a:endParaRPr sz="1800" dirty="0">
              <a:solidFill>
                <a:schemeClr val="accent1"/>
              </a:solidFill>
              <a:latin typeface="+mn-lt"/>
              <a:ea typeface="Aldrich"/>
              <a:cs typeface="Aldrich"/>
              <a:sym typeface="Aldrich"/>
            </a:endParaRPr>
          </a:p>
        </p:txBody>
      </p:sp>
      <p:sp>
        <p:nvSpPr>
          <p:cNvPr id="9" name="Rectangle 8">
            <a:extLst>
              <a:ext uri="{FF2B5EF4-FFF2-40B4-BE49-F238E27FC236}">
                <a16:creationId xmlns:a16="http://schemas.microsoft.com/office/drawing/2014/main" id="{06BD7ACF-36C4-4596-9F0A-B244AA934D35}"/>
              </a:ext>
            </a:extLst>
          </p:cNvPr>
          <p:cNvSpPr/>
          <p:nvPr/>
        </p:nvSpPr>
        <p:spPr>
          <a:xfrm>
            <a:off x="713225" y="1954161"/>
            <a:ext cx="3858775" cy="3189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97DD37-01A8-641C-0D82-BF43DAF3A02B}"/>
              </a:ext>
            </a:extLst>
          </p:cNvPr>
          <p:cNvSpPr/>
          <p:nvPr/>
        </p:nvSpPr>
        <p:spPr>
          <a:xfrm>
            <a:off x="4571950" y="1954160"/>
            <a:ext cx="3858775" cy="3189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43DD947-EC8E-27E9-976F-ED034EF420CF}"/>
              </a:ext>
            </a:extLst>
          </p:cNvPr>
          <p:cNvPicPr>
            <a:picLocks noChangeAspect="1"/>
          </p:cNvPicPr>
          <p:nvPr/>
        </p:nvPicPr>
        <p:blipFill>
          <a:blip r:embed="rId3"/>
          <a:stretch>
            <a:fillRect/>
          </a:stretch>
        </p:blipFill>
        <p:spPr>
          <a:xfrm>
            <a:off x="713224" y="1954160"/>
            <a:ext cx="3858725" cy="3189340"/>
          </a:xfrm>
          <a:prstGeom prst="rect">
            <a:avLst/>
          </a:prstGeom>
        </p:spPr>
      </p:pic>
      <p:pic>
        <p:nvPicPr>
          <p:cNvPr id="7" name="Picture 6">
            <a:extLst>
              <a:ext uri="{FF2B5EF4-FFF2-40B4-BE49-F238E27FC236}">
                <a16:creationId xmlns:a16="http://schemas.microsoft.com/office/drawing/2014/main" id="{2AF074DC-1E33-1857-031A-04AAC450F750}"/>
              </a:ext>
            </a:extLst>
          </p:cNvPr>
          <p:cNvPicPr>
            <a:picLocks noChangeAspect="1"/>
          </p:cNvPicPr>
          <p:nvPr/>
        </p:nvPicPr>
        <p:blipFill>
          <a:blip r:embed="rId4"/>
          <a:stretch>
            <a:fillRect/>
          </a:stretch>
        </p:blipFill>
        <p:spPr>
          <a:xfrm>
            <a:off x="4571949" y="1954159"/>
            <a:ext cx="3858725" cy="3173535"/>
          </a:xfrm>
          <a:prstGeom prst="rect">
            <a:avLst/>
          </a:prstGeom>
        </p:spPr>
      </p:pic>
    </p:spTree>
    <p:extLst>
      <p:ext uri="{BB962C8B-B14F-4D97-AF65-F5344CB8AC3E}">
        <p14:creationId xmlns:p14="http://schemas.microsoft.com/office/powerpoint/2010/main" val="1700572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dk1"/>
                </a:solidFill>
                <a:latin typeface="+mn-lt"/>
              </a:rPr>
              <a:t>Thành viên trong nhóm</a:t>
            </a:r>
            <a:endParaRPr dirty="0">
              <a:solidFill>
                <a:schemeClr val="dk1"/>
              </a:solidFill>
              <a:latin typeface="+mn-lt"/>
            </a:endParaRPr>
          </a:p>
        </p:txBody>
      </p:sp>
      <p:graphicFrame>
        <p:nvGraphicFramePr>
          <p:cNvPr id="744" name="Google Shape;744;p60"/>
          <p:cNvGraphicFramePr/>
          <p:nvPr>
            <p:extLst>
              <p:ext uri="{D42A27DB-BD31-4B8C-83A1-F6EECF244321}">
                <p14:modId xmlns:p14="http://schemas.microsoft.com/office/powerpoint/2010/main" val="1966925165"/>
              </p:ext>
            </p:extLst>
          </p:nvPr>
        </p:nvGraphicFramePr>
        <p:xfrm>
          <a:off x="1377225" y="1544800"/>
          <a:ext cx="6389550" cy="2785400"/>
        </p:xfrm>
        <a:graphic>
          <a:graphicData uri="http://schemas.openxmlformats.org/drawingml/2006/table">
            <a:tbl>
              <a:tblPr>
                <a:noFill/>
                <a:tableStyleId>{61037B7E-3677-41FA-915E-D32F3C8BC9DE}</a:tableStyleId>
              </a:tblPr>
              <a:tblGrid>
                <a:gridCol w="1030325">
                  <a:extLst>
                    <a:ext uri="{9D8B030D-6E8A-4147-A177-3AD203B41FA5}">
                      <a16:colId xmlns:a16="http://schemas.microsoft.com/office/drawing/2014/main" val="20000"/>
                    </a:ext>
                  </a:extLst>
                </a:gridCol>
                <a:gridCol w="2164425">
                  <a:extLst>
                    <a:ext uri="{9D8B030D-6E8A-4147-A177-3AD203B41FA5}">
                      <a16:colId xmlns:a16="http://schemas.microsoft.com/office/drawing/2014/main" val="20001"/>
                    </a:ext>
                  </a:extLst>
                </a:gridCol>
                <a:gridCol w="1597400">
                  <a:extLst>
                    <a:ext uri="{9D8B030D-6E8A-4147-A177-3AD203B41FA5}">
                      <a16:colId xmlns:a16="http://schemas.microsoft.com/office/drawing/2014/main" val="20002"/>
                    </a:ext>
                  </a:extLst>
                </a:gridCol>
                <a:gridCol w="1597400">
                  <a:extLst>
                    <a:ext uri="{9D8B030D-6E8A-4147-A177-3AD203B41FA5}">
                      <a16:colId xmlns:a16="http://schemas.microsoft.com/office/drawing/2014/main" val="20003"/>
                    </a:ext>
                  </a:extLst>
                </a:gridCol>
              </a:tblGrid>
              <a:tr h="731500">
                <a:tc>
                  <a:txBody>
                    <a:bodyPr/>
                    <a:lstStyle/>
                    <a:p>
                      <a:pPr marL="0" lvl="0" indent="0" algn="ctr" rtl="0">
                        <a:spcBef>
                          <a:spcPts val="0"/>
                        </a:spcBef>
                        <a:spcAft>
                          <a:spcPts val="0"/>
                        </a:spcAft>
                        <a:buNone/>
                      </a:pPr>
                      <a:r>
                        <a:rPr lang="vi-VN" sz="1800" dirty="0">
                          <a:solidFill>
                            <a:schemeClr val="accent1"/>
                          </a:solidFill>
                          <a:latin typeface="+mn-lt"/>
                          <a:ea typeface="Aldrich"/>
                          <a:cs typeface="Aldrich"/>
                          <a:sym typeface="Aldrich"/>
                        </a:rPr>
                        <a:t>STT</a:t>
                      </a:r>
                      <a:endParaRPr sz="1800" dirty="0">
                        <a:solidFill>
                          <a:schemeClr val="accent1"/>
                        </a:solidFill>
                        <a:latin typeface="+mn-lt"/>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chemeClr val="accent1"/>
                          </a:solidFill>
                          <a:latin typeface="+mn-lt"/>
                          <a:ea typeface="Aldrich"/>
                          <a:cs typeface="Aldrich"/>
                          <a:sym typeface="Aldrich"/>
                        </a:rPr>
                        <a:t>Họ và tên</a:t>
                      </a:r>
                      <a:endParaRPr sz="1800" dirty="0">
                        <a:solidFill>
                          <a:schemeClr val="accent1"/>
                        </a:solidFill>
                        <a:latin typeface="+mn-lt"/>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rgbClr val="00AB8D"/>
                          </a:solidFill>
                          <a:latin typeface="+mn-lt"/>
                          <a:ea typeface="Advent Pro"/>
                          <a:cs typeface="Advent Pro"/>
                          <a:sym typeface="Advent Pro"/>
                        </a:rPr>
                        <a:t>MSSV</a:t>
                      </a:r>
                      <a:endParaRPr sz="1800" dirty="0">
                        <a:solidFill>
                          <a:srgbClr val="00AB8D"/>
                        </a:solidFill>
                        <a:latin typeface="+mn-lt"/>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rgbClr val="00AB8D"/>
                          </a:solidFill>
                          <a:latin typeface="+mn-lt"/>
                          <a:ea typeface="Advent Pro"/>
                          <a:cs typeface="Advent Pro"/>
                          <a:sym typeface="Advent Pro"/>
                        </a:rPr>
                        <a:t>Đóng góp</a:t>
                      </a:r>
                      <a:endParaRPr sz="1800" dirty="0">
                        <a:solidFill>
                          <a:srgbClr val="00AB8D"/>
                        </a:solidFill>
                        <a:latin typeface="+mn-lt"/>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731500">
                <a:tc>
                  <a:txBody>
                    <a:bodyPr/>
                    <a:lstStyle/>
                    <a:p>
                      <a:pPr marL="0" lvl="0" indent="0" algn="ctr" rtl="0">
                        <a:spcBef>
                          <a:spcPts val="0"/>
                        </a:spcBef>
                        <a:spcAft>
                          <a:spcPts val="0"/>
                        </a:spcAft>
                        <a:buNone/>
                      </a:pPr>
                      <a:r>
                        <a:rPr lang="vi-VN" sz="1800" dirty="0">
                          <a:solidFill>
                            <a:schemeClr val="accent1"/>
                          </a:solidFill>
                          <a:latin typeface="+mn-lt"/>
                          <a:ea typeface="Aldrich"/>
                          <a:cs typeface="Aldrich"/>
                          <a:sym typeface="Aldrich"/>
                        </a:rPr>
                        <a:t>01</a:t>
                      </a:r>
                      <a:endParaRPr sz="1800" dirty="0">
                        <a:solidFill>
                          <a:schemeClr val="accent1"/>
                        </a:solidFill>
                        <a:latin typeface="+mn-lt"/>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chemeClr val="tx1"/>
                          </a:solidFill>
                          <a:latin typeface="+mn-lt"/>
                          <a:ea typeface="Aldrich"/>
                          <a:cs typeface="Aldrich"/>
                          <a:sym typeface="Aldrich"/>
                        </a:rPr>
                        <a:t>Phan Quang Hiển</a:t>
                      </a:r>
                      <a:endParaRPr sz="1800" dirty="0">
                        <a:solidFill>
                          <a:schemeClr val="tx1"/>
                        </a:solidFill>
                        <a:latin typeface="+mn-lt"/>
                        <a:ea typeface="Aldrich"/>
                        <a:cs typeface="Aldrich"/>
                        <a:sym typeface="Aldrich"/>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chemeClr val="tx1"/>
                          </a:solidFill>
                          <a:latin typeface="+mn-lt"/>
                          <a:ea typeface="Advent Pro"/>
                          <a:cs typeface="Advent Pro"/>
                          <a:sym typeface="Advent Pro"/>
                        </a:rPr>
                        <a:t>2011207</a:t>
                      </a:r>
                      <a:endParaRPr sz="1800" dirty="0">
                        <a:solidFill>
                          <a:schemeClr val="tx1"/>
                        </a:solidFill>
                        <a:latin typeface="+mn-lt"/>
                        <a:ea typeface="Advent Pro"/>
                        <a:cs typeface="Advent Pro"/>
                        <a:sym typeface="Advent Pro"/>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chemeClr val="tx1"/>
                          </a:solidFill>
                          <a:latin typeface="+mn-lt"/>
                          <a:ea typeface="Advent Pro"/>
                          <a:cs typeface="Advent Pro"/>
                          <a:sym typeface="Advent Pro"/>
                        </a:rPr>
                        <a:t>100%</a:t>
                      </a:r>
                      <a:endParaRPr sz="1800" dirty="0">
                        <a:solidFill>
                          <a:schemeClr val="tx1"/>
                        </a:solidFill>
                        <a:latin typeface="+mn-lt"/>
                        <a:ea typeface="Advent Pro"/>
                        <a:cs typeface="Advent Pro"/>
                        <a:sym typeface="Advent Pro"/>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20241451"/>
                  </a:ext>
                </a:extLst>
              </a:tr>
              <a:tr h="661200">
                <a:tc>
                  <a:txBody>
                    <a:bodyPr/>
                    <a:lstStyle/>
                    <a:p>
                      <a:pPr marL="0" lvl="0" indent="0" algn="ctr" rtl="0">
                        <a:spcBef>
                          <a:spcPts val="0"/>
                        </a:spcBef>
                        <a:spcAft>
                          <a:spcPts val="0"/>
                        </a:spcAft>
                        <a:buNone/>
                      </a:pPr>
                      <a:r>
                        <a:rPr lang="en" sz="1800">
                          <a:solidFill>
                            <a:schemeClr val="accent1"/>
                          </a:solidFill>
                          <a:latin typeface="+mn-lt"/>
                          <a:ea typeface="Aldrich"/>
                          <a:cs typeface="Aldrich"/>
                          <a:sym typeface="Aldrich"/>
                        </a:rPr>
                        <a:t>02</a:t>
                      </a:r>
                      <a:endParaRPr sz="1800">
                        <a:solidFill>
                          <a:schemeClr val="accent1"/>
                        </a:solidFill>
                        <a:latin typeface="+mn-lt"/>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chemeClr val="tx1"/>
                          </a:solidFill>
                          <a:latin typeface="+mn-lt"/>
                          <a:ea typeface="Aldrich"/>
                          <a:cs typeface="Aldrich"/>
                          <a:sym typeface="Aldrich"/>
                        </a:rPr>
                        <a:t>Ngô Khang</a:t>
                      </a:r>
                      <a:endParaRPr sz="1800" dirty="0">
                        <a:solidFill>
                          <a:schemeClr val="tx1"/>
                        </a:solidFill>
                        <a:latin typeface="+mn-lt"/>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chemeClr val="tx1"/>
                          </a:solidFill>
                          <a:latin typeface="+mn-lt"/>
                          <a:ea typeface="Advent Pro"/>
                          <a:cs typeface="Advent Pro"/>
                          <a:sym typeface="Advent Pro"/>
                        </a:rPr>
                        <a:t>2111448</a:t>
                      </a:r>
                      <a:endParaRPr sz="1800" dirty="0">
                        <a:solidFill>
                          <a:schemeClr val="tx1"/>
                        </a:solidFill>
                        <a:latin typeface="+mn-lt"/>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chemeClr val="tx1"/>
                          </a:solidFill>
                          <a:latin typeface="+mn-lt"/>
                          <a:ea typeface="Advent Pro"/>
                          <a:cs typeface="Advent Pro"/>
                          <a:sym typeface="Advent Pro"/>
                        </a:rPr>
                        <a:t>100%</a:t>
                      </a:r>
                      <a:endParaRPr sz="1800" dirty="0">
                        <a:solidFill>
                          <a:schemeClr val="tx1"/>
                        </a:solidFill>
                        <a:latin typeface="+mn-lt"/>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61200">
                <a:tc>
                  <a:txBody>
                    <a:bodyPr/>
                    <a:lstStyle/>
                    <a:p>
                      <a:pPr marL="0" lvl="0" indent="0" algn="ctr" rtl="0">
                        <a:spcBef>
                          <a:spcPts val="0"/>
                        </a:spcBef>
                        <a:spcAft>
                          <a:spcPts val="0"/>
                        </a:spcAft>
                        <a:buNone/>
                      </a:pPr>
                      <a:r>
                        <a:rPr lang="en" sz="1800" dirty="0">
                          <a:solidFill>
                            <a:schemeClr val="accent1"/>
                          </a:solidFill>
                          <a:latin typeface="+mn-lt"/>
                          <a:ea typeface="Aldrich"/>
                          <a:cs typeface="Aldrich"/>
                          <a:sym typeface="Aldrich"/>
                        </a:rPr>
                        <a:t>03</a:t>
                      </a:r>
                      <a:endParaRPr sz="1800" dirty="0">
                        <a:solidFill>
                          <a:schemeClr val="accent1"/>
                        </a:solidFill>
                        <a:latin typeface="+mn-lt"/>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chemeClr val="tx1"/>
                          </a:solidFill>
                          <a:latin typeface="+mn-lt"/>
                          <a:ea typeface="Aldrich"/>
                          <a:cs typeface="Aldrich"/>
                          <a:sym typeface="Aldrich"/>
                        </a:rPr>
                        <a:t>Nguyễn Thanh Hải</a:t>
                      </a:r>
                      <a:endParaRPr sz="1800" dirty="0">
                        <a:solidFill>
                          <a:schemeClr val="tx1"/>
                        </a:solidFill>
                        <a:latin typeface="+mn-lt"/>
                        <a:ea typeface="Aldrich"/>
                        <a:cs typeface="Aldrich"/>
                        <a:sym typeface="Aldrich"/>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chemeClr val="tx1"/>
                          </a:solidFill>
                          <a:latin typeface="+mn-lt"/>
                          <a:ea typeface="Advent Pro"/>
                          <a:cs typeface="Advent Pro"/>
                          <a:sym typeface="Advent Pro"/>
                        </a:rPr>
                        <a:t>2110152</a:t>
                      </a:r>
                      <a:endParaRPr sz="1800" dirty="0">
                        <a:solidFill>
                          <a:schemeClr val="tx1"/>
                        </a:solidFill>
                        <a:latin typeface="+mn-lt"/>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vi-VN" sz="1800" dirty="0">
                          <a:solidFill>
                            <a:schemeClr val="tx1"/>
                          </a:solidFill>
                          <a:latin typeface="+mn-lt"/>
                          <a:ea typeface="Advent Pro"/>
                          <a:cs typeface="Advent Pro"/>
                          <a:sym typeface="Advent Pro"/>
                        </a:rPr>
                        <a:t>100%</a:t>
                      </a:r>
                      <a:endParaRPr sz="1800" dirty="0">
                        <a:solidFill>
                          <a:schemeClr val="tx1"/>
                        </a:solidFill>
                        <a:latin typeface="+mn-lt"/>
                        <a:ea typeface="Advent Pro"/>
                        <a:cs typeface="Advent Pro"/>
                        <a:sym typeface="Advent Pro"/>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Kiểm tra kết nối mạng</a:t>
            </a:r>
            <a:endParaRPr dirty="0">
              <a:latin typeface="+mn-lt"/>
            </a:endParaRPr>
          </a:p>
        </p:txBody>
      </p:sp>
      <p:sp>
        <p:nvSpPr>
          <p:cNvPr id="517" name="Google Shape;517;p54"/>
          <p:cNvSpPr txBox="1"/>
          <p:nvPr/>
        </p:nvSpPr>
        <p:spPr>
          <a:xfrm>
            <a:off x="713225" y="1410525"/>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dirty="0">
                <a:solidFill>
                  <a:schemeClr val="accent1"/>
                </a:solidFill>
                <a:latin typeface="+mn-lt"/>
                <a:ea typeface="Aldrich"/>
                <a:cs typeface="Aldrich"/>
                <a:sym typeface="Aldrich"/>
              </a:rPr>
              <a:t>Giữa trụ sở chính và chi nhánh Hà Nội</a:t>
            </a:r>
            <a:endParaRPr sz="1800" dirty="0">
              <a:solidFill>
                <a:schemeClr val="accent1"/>
              </a:solidFill>
              <a:latin typeface="+mn-lt"/>
              <a:ea typeface="Aldrich"/>
              <a:cs typeface="Aldrich"/>
              <a:sym typeface="Aldrich"/>
            </a:endParaRPr>
          </a:p>
        </p:txBody>
      </p:sp>
      <p:sp>
        <p:nvSpPr>
          <p:cNvPr id="9" name="Rectangle 8">
            <a:extLst>
              <a:ext uri="{FF2B5EF4-FFF2-40B4-BE49-F238E27FC236}">
                <a16:creationId xmlns:a16="http://schemas.microsoft.com/office/drawing/2014/main" id="{06BD7ACF-36C4-4596-9F0A-B244AA934D35}"/>
              </a:ext>
            </a:extLst>
          </p:cNvPr>
          <p:cNvSpPr/>
          <p:nvPr/>
        </p:nvSpPr>
        <p:spPr>
          <a:xfrm>
            <a:off x="713225" y="1954161"/>
            <a:ext cx="3858775" cy="3189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97DD37-01A8-641C-0D82-BF43DAF3A02B}"/>
              </a:ext>
            </a:extLst>
          </p:cNvPr>
          <p:cNvSpPr/>
          <p:nvPr/>
        </p:nvSpPr>
        <p:spPr>
          <a:xfrm>
            <a:off x="4571950" y="1954160"/>
            <a:ext cx="3858775" cy="3189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DD7453-B55B-9D77-652F-4B9F6D008BD3}"/>
              </a:ext>
            </a:extLst>
          </p:cNvPr>
          <p:cNvPicPr>
            <a:picLocks noChangeAspect="1"/>
          </p:cNvPicPr>
          <p:nvPr/>
        </p:nvPicPr>
        <p:blipFill>
          <a:blip r:embed="rId3"/>
          <a:stretch>
            <a:fillRect/>
          </a:stretch>
        </p:blipFill>
        <p:spPr>
          <a:xfrm>
            <a:off x="713225" y="1954159"/>
            <a:ext cx="3858725" cy="3189341"/>
          </a:xfrm>
          <a:prstGeom prst="rect">
            <a:avLst/>
          </a:prstGeom>
        </p:spPr>
      </p:pic>
      <p:pic>
        <p:nvPicPr>
          <p:cNvPr id="6" name="Picture 5">
            <a:extLst>
              <a:ext uri="{FF2B5EF4-FFF2-40B4-BE49-F238E27FC236}">
                <a16:creationId xmlns:a16="http://schemas.microsoft.com/office/drawing/2014/main" id="{57FB5EA6-8261-FFD3-126A-63BA21B4F6A5}"/>
              </a:ext>
            </a:extLst>
          </p:cNvPr>
          <p:cNvPicPr>
            <a:picLocks noChangeAspect="1"/>
          </p:cNvPicPr>
          <p:nvPr/>
        </p:nvPicPr>
        <p:blipFill>
          <a:blip r:embed="rId4"/>
          <a:stretch>
            <a:fillRect/>
          </a:stretch>
        </p:blipFill>
        <p:spPr>
          <a:xfrm>
            <a:off x="4571950" y="1954157"/>
            <a:ext cx="3858725" cy="3189342"/>
          </a:xfrm>
          <a:prstGeom prst="rect">
            <a:avLst/>
          </a:prstGeom>
        </p:spPr>
      </p:pic>
    </p:spTree>
    <p:extLst>
      <p:ext uri="{BB962C8B-B14F-4D97-AF65-F5344CB8AC3E}">
        <p14:creationId xmlns:p14="http://schemas.microsoft.com/office/powerpoint/2010/main" val="1461483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Kiểm tra kết nối mạng</a:t>
            </a:r>
            <a:endParaRPr dirty="0">
              <a:latin typeface="+mn-lt"/>
            </a:endParaRPr>
          </a:p>
        </p:txBody>
      </p:sp>
      <p:sp>
        <p:nvSpPr>
          <p:cNvPr id="517" name="Google Shape;517;p54"/>
          <p:cNvSpPr txBox="1"/>
          <p:nvPr/>
        </p:nvSpPr>
        <p:spPr>
          <a:xfrm>
            <a:off x="713225" y="1410525"/>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dirty="0">
                <a:solidFill>
                  <a:schemeClr val="accent1"/>
                </a:solidFill>
                <a:latin typeface="+mn-lt"/>
                <a:ea typeface="Aldrich"/>
                <a:cs typeface="Aldrich"/>
                <a:sym typeface="Aldrich"/>
              </a:rPr>
              <a:t>Khách hàng kết nối với mạng LAN</a:t>
            </a:r>
            <a:endParaRPr sz="1800" dirty="0">
              <a:solidFill>
                <a:schemeClr val="accent1"/>
              </a:solidFill>
              <a:latin typeface="+mn-lt"/>
              <a:ea typeface="Aldrich"/>
              <a:cs typeface="Aldrich"/>
              <a:sym typeface="Aldrich"/>
            </a:endParaRPr>
          </a:p>
        </p:txBody>
      </p:sp>
      <p:sp>
        <p:nvSpPr>
          <p:cNvPr id="9" name="Rectangle 8">
            <a:extLst>
              <a:ext uri="{FF2B5EF4-FFF2-40B4-BE49-F238E27FC236}">
                <a16:creationId xmlns:a16="http://schemas.microsoft.com/office/drawing/2014/main" id="{06BD7ACF-36C4-4596-9F0A-B244AA934D35}"/>
              </a:ext>
            </a:extLst>
          </p:cNvPr>
          <p:cNvSpPr/>
          <p:nvPr/>
        </p:nvSpPr>
        <p:spPr>
          <a:xfrm>
            <a:off x="713225" y="1954161"/>
            <a:ext cx="3858775" cy="3189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97DD37-01A8-641C-0D82-BF43DAF3A02B}"/>
              </a:ext>
            </a:extLst>
          </p:cNvPr>
          <p:cNvSpPr/>
          <p:nvPr/>
        </p:nvSpPr>
        <p:spPr>
          <a:xfrm>
            <a:off x="4571950" y="1954160"/>
            <a:ext cx="3858775" cy="3189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3E81F1-EC93-1267-9F26-D9ED2E9FA82E}"/>
              </a:ext>
            </a:extLst>
          </p:cNvPr>
          <p:cNvPicPr>
            <a:picLocks noChangeAspect="1"/>
          </p:cNvPicPr>
          <p:nvPr/>
        </p:nvPicPr>
        <p:blipFill>
          <a:blip r:embed="rId3"/>
          <a:stretch>
            <a:fillRect/>
          </a:stretch>
        </p:blipFill>
        <p:spPr>
          <a:xfrm>
            <a:off x="716527" y="1954160"/>
            <a:ext cx="3855424" cy="3189340"/>
          </a:xfrm>
          <a:prstGeom prst="rect">
            <a:avLst/>
          </a:prstGeom>
        </p:spPr>
      </p:pic>
      <p:pic>
        <p:nvPicPr>
          <p:cNvPr id="7" name="Picture 6">
            <a:extLst>
              <a:ext uri="{FF2B5EF4-FFF2-40B4-BE49-F238E27FC236}">
                <a16:creationId xmlns:a16="http://schemas.microsoft.com/office/drawing/2014/main" id="{D016A3D6-8FF1-01EC-0B21-11FBFABACE16}"/>
              </a:ext>
            </a:extLst>
          </p:cNvPr>
          <p:cNvPicPr>
            <a:picLocks noChangeAspect="1"/>
          </p:cNvPicPr>
          <p:nvPr/>
        </p:nvPicPr>
        <p:blipFill>
          <a:blip r:embed="rId4"/>
          <a:stretch>
            <a:fillRect/>
          </a:stretch>
        </p:blipFill>
        <p:spPr>
          <a:xfrm>
            <a:off x="4571949" y="1954159"/>
            <a:ext cx="3855424" cy="3189341"/>
          </a:xfrm>
          <a:prstGeom prst="rect">
            <a:avLst/>
          </a:prstGeom>
        </p:spPr>
      </p:pic>
    </p:spTree>
    <p:extLst>
      <p:ext uri="{BB962C8B-B14F-4D97-AF65-F5344CB8AC3E}">
        <p14:creationId xmlns:p14="http://schemas.microsoft.com/office/powerpoint/2010/main" val="3532641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2"/>
          <p:cNvSpPr/>
          <p:nvPr/>
        </p:nvSpPr>
        <p:spPr>
          <a:xfrm>
            <a:off x="5958425" y="122772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txBox="1">
            <a:spLocks noGrp="1"/>
          </p:cNvSpPr>
          <p:nvPr>
            <p:ph type="title" idx="2"/>
          </p:nvPr>
        </p:nvSpPr>
        <p:spPr>
          <a:xfrm>
            <a:off x="6050550" y="1452125"/>
            <a:ext cx="20553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08</a:t>
            </a:r>
            <a:endParaRPr dirty="0"/>
          </a:p>
        </p:txBody>
      </p:sp>
      <p:sp>
        <p:nvSpPr>
          <p:cNvPr id="758" name="Google Shape;758;p62"/>
          <p:cNvSpPr txBox="1">
            <a:spLocks noGrp="1"/>
          </p:cNvSpPr>
          <p:nvPr>
            <p:ph type="title"/>
          </p:nvPr>
        </p:nvSpPr>
        <p:spPr>
          <a:xfrm>
            <a:off x="1151550" y="1452113"/>
            <a:ext cx="4839300" cy="151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latin typeface="+mn-lt"/>
              </a:rPr>
              <a:t>Đánh giá</a:t>
            </a:r>
            <a:r>
              <a:rPr lang="en" dirty="0">
                <a:latin typeface="+mn-lt"/>
              </a:rPr>
              <a:t> </a:t>
            </a:r>
            <a:br>
              <a:rPr lang="vi-VN" dirty="0">
                <a:solidFill>
                  <a:schemeClr val="accent1"/>
                </a:solidFill>
                <a:latin typeface="+mn-lt"/>
              </a:rPr>
            </a:br>
            <a:r>
              <a:rPr lang="vi-VN" dirty="0">
                <a:solidFill>
                  <a:schemeClr val="accent1"/>
                </a:solidFill>
                <a:latin typeface="+mn-lt"/>
              </a:rPr>
              <a:t>Hệ thống</a:t>
            </a:r>
            <a:endParaRPr dirty="0">
              <a:solidFill>
                <a:schemeClr val="accent1"/>
              </a:solidFill>
              <a:latin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pic>
        <p:nvPicPr>
          <p:cNvPr id="1437" name="Google Shape;1437;p80"/>
          <p:cNvPicPr preferRelativeResize="0"/>
          <p:nvPr/>
        </p:nvPicPr>
        <p:blipFill>
          <a:blip r:embed="rId3">
            <a:alphaModFix/>
          </a:blip>
          <a:stretch>
            <a:fillRect/>
          </a:stretch>
        </p:blipFill>
        <p:spPr>
          <a:xfrm rot="8100000" flipH="1">
            <a:off x="4667759" y="2951829"/>
            <a:ext cx="6632527" cy="4906396"/>
          </a:xfrm>
          <a:prstGeom prst="rect">
            <a:avLst/>
          </a:prstGeom>
          <a:noFill/>
          <a:ln>
            <a:noFill/>
          </a:ln>
        </p:spPr>
      </p:pic>
      <p:sp>
        <p:nvSpPr>
          <p:cNvPr id="1433" name="Google Shape;1433;p80"/>
          <p:cNvSpPr txBox="1">
            <a:spLocks noGrp="1"/>
          </p:cNvSpPr>
          <p:nvPr>
            <p:ph type="body" idx="1"/>
          </p:nvPr>
        </p:nvSpPr>
        <p:spPr>
          <a:xfrm>
            <a:off x="3170903" y="1112200"/>
            <a:ext cx="2959697" cy="3909626"/>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vi-VN" dirty="0">
                <a:latin typeface="+mn-lt"/>
              </a:rPr>
              <a:t>Nhược điểm</a:t>
            </a:r>
            <a:r>
              <a:rPr lang="en-US" dirty="0">
                <a:latin typeface="+mn-lt"/>
              </a:rPr>
              <a:t>:</a:t>
            </a:r>
          </a:p>
          <a:p>
            <a:pPr marL="457200" lvl="0" indent="-317500" algn="l" rtl="0">
              <a:lnSpc>
                <a:spcPct val="100000"/>
              </a:lnSpc>
              <a:spcBef>
                <a:spcPts val="1000"/>
              </a:spcBef>
              <a:spcAft>
                <a:spcPts val="0"/>
              </a:spcAft>
              <a:buSzPts val="1400"/>
              <a:buFont typeface="Advent Pro"/>
              <a:buChar char="●"/>
            </a:pPr>
            <a:r>
              <a:rPr lang="vi-VN" dirty="0">
                <a:solidFill>
                  <a:schemeClr val="hlink"/>
                </a:solidFill>
                <a:uFill>
                  <a:noFill/>
                </a:uFill>
                <a:latin typeface="+mn-lt"/>
                <a:ea typeface="Advent Pro"/>
                <a:cs typeface="Advent Pro"/>
                <a:sym typeface="Advent Pro"/>
              </a:rPr>
              <a:t>Toàn bộ hệ thống của của trụ sở hay của chi nhánh phụ thuộc vào multilayer switch và router, nên khi sửa chữa hoặc nâng cấp buộc phải tạm ngưng toàn bộ hệ thống.</a:t>
            </a:r>
          </a:p>
          <a:p>
            <a:pPr marL="457200" lvl="0" indent="-317500" algn="l" rtl="0">
              <a:lnSpc>
                <a:spcPct val="100000"/>
              </a:lnSpc>
              <a:spcBef>
                <a:spcPts val="1000"/>
              </a:spcBef>
              <a:spcAft>
                <a:spcPts val="0"/>
              </a:spcAft>
              <a:buSzPts val="1400"/>
              <a:buFont typeface="Advent Pro"/>
              <a:buChar char="●"/>
            </a:pPr>
            <a:r>
              <a:rPr lang="vi-VN" dirty="0">
                <a:latin typeface="+mn-lt"/>
                <a:ea typeface="Advent Pro"/>
                <a:cs typeface="Advent Pro"/>
                <a:sym typeface="Advent Pro"/>
              </a:rPr>
              <a:t>Hiện thực được tường lửa nhưng độ hiệu quả là không cao.</a:t>
            </a:r>
          </a:p>
          <a:p>
            <a:pPr marL="457200" lvl="0" indent="-317500" algn="l" rtl="0">
              <a:lnSpc>
                <a:spcPct val="100000"/>
              </a:lnSpc>
              <a:spcBef>
                <a:spcPts val="1000"/>
              </a:spcBef>
              <a:spcAft>
                <a:spcPts val="0"/>
              </a:spcAft>
              <a:buSzPts val="1400"/>
              <a:buFont typeface="Advent Pro"/>
              <a:buChar char="●"/>
            </a:pPr>
            <a:r>
              <a:rPr lang="vi-VN" dirty="0">
                <a:latin typeface="+mn-lt"/>
                <a:ea typeface="Advent Pro"/>
                <a:cs typeface="Advent Pro"/>
                <a:sym typeface="Advent Pro"/>
              </a:rPr>
              <a:t>Chưa cấu hình rõ ràng chức năng cho từng server.</a:t>
            </a:r>
          </a:p>
          <a:p>
            <a:pPr marL="457200" lvl="0" indent="-317500" algn="l" rtl="0">
              <a:lnSpc>
                <a:spcPct val="100000"/>
              </a:lnSpc>
              <a:spcBef>
                <a:spcPts val="1000"/>
              </a:spcBef>
              <a:spcAft>
                <a:spcPts val="0"/>
              </a:spcAft>
              <a:buSzPts val="1400"/>
              <a:buFont typeface="Advent Pro"/>
              <a:buChar char="●"/>
            </a:pPr>
            <a:r>
              <a:rPr lang="vi-VN" dirty="0">
                <a:latin typeface="+mn-lt"/>
                <a:ea typeface="Advent Pro"/>
                <a:cs typeface="Advent Pro"/>
                <a:sym typeface="Advent Pro"/>
              </a:rPr>
              <a:t>Hệ thống cân bằng tải chưa tốt.</a:t>
            </a:r>
          </a:p>
        </p:txBody>
      </p:sp>
      <p:sp>
        <p:nvSpPr>
          <p:cNvPr id="1434" name="Google Shape;1434;p80"/>
          <p:cNvSpPr txBox="1">
            <a:spLocks noGrp="1"/>
          </p:cNvSpPr>
          <p:nvPr>
            <p:ph type="body" idx="2"/>
          </p:nvPr>
        </p:nvSpPr>
        <p:spPr>
          <a:xfrm>
            <a:off x="211205" y="1244800"/>
            <a:ext cx="2959698" cy="30027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ea typeface="Advent Pro"/>
                <a:cs typeface="Advent Pro"/>
                <a:sym typeface="Advent Pro"/>
              </a:rPr>
              <a:t>Ưu điểm:</a:t>
            </a:r>
            <a:endParaRPr dirty="0">
              <a:latin typeface="+mn-lt"/>
              <a:ea typeface="Advent Pro"/>
              <a:cs typeface="Advent Pro"/>
              <a:sym typeface="Advent Pro"/>
            </a:endParaRPr>
          </a:p>
          <a:p>
            <a:pPr marL="457200" lvl="0" indent="-323850" algn="l" rtl="0">
              <a:spcBef>
                <a:spcPts val="0"/>
              </a:spcBef>
              <a:spcAft>
                <a:spcPts val="0"/>
              </a:spcAft>
              <a:buSzPts val="1500"/>
              <a:buFont typeface="Advent Pro"/>
              <a:buChar char="●"/>
            </a:pPr>
            <a:endParaRPr lang="vi-VN" dirty="0">
              <a:solidFill>
                <a:schemeClr val="hlink"/>
              </a:solidFill>
              <a:uFill>
                <a:noFill/>
              </a:uFill>
              <a:latin typeface="+mn-lt"/>
              <a:ea typeface="Advent Pro"/>
              <a:cs typeface="Advent Pro"/>
              <a:sym typeface="Advent Pro"/>
              <a:hlinkClick r:id="rId4"/>
            </a:endParaRP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hlinkClick r:id="rId4"/>
              </a:rPr>
              <a:t>phần lớn thời gian các gói tin đều không bị mất (0% loss), hệ thống đạt được độ tin cậy cao.</a:t>
            </a: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rPr>
              <a:t>Những phần mềm hỗ trợ cho hệ thống mạng vô cùng phong phú và đa dạng.</a:t>
            </a: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rPr>
              <a:t>Đặt 1 switch layer 2 tại mỗi tầng để kết nối với các workstation trong mạng.</a:t>
            </a: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rPr>
              <a:t>Hệ thống có thể được dễ dàng nâng cấp, mở rộng, các thiết bị mạng như router, switch,... cũng có thể được thay thế, chỉnh sửa.</a:t>
            </a:r>
            <a:endParaRPr lang="vi-VN" dirty="0">
              <a:solidFill>
                <a:schemeClr val="hlink"/>
              </a:solidFill>
              <a:uFill>
                <a:noFill/>
              </a:uFill>
              <a:latin typeface="Advent Pro"/>
              <a:ea typeface="Advent Pro"/>
              <a:cs typeface="Advent Pro"/>
              <a:sym typeface="Advent Pro"/>
            </a:endParaRPr>
          </a:p>
        </p:txBody>
      </p:sp>
      <p:sp>
        <p:nvSpPr>
          <p:cNvPr id="1435" name="Google Shape;1435;p8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dk1"/>
                </a:solidFill>
                <a:latin typeface="+mn-lt"/>
              </a:rPr>
              <a:t>Đánh giá hệ thống mạng</a:t>
            </a:r>
            <a:endParaRPr dirty="0">
              <a:solidFill>
                <a:schemeClr val="dk1"/>
              </a:solidFill>
              <a:latin typeface="+mn-lt"/>
            </a:endParaRPr>
          </a:p>
        </p:txBody>
      </p:sp>
      <p:pic>
        <p:nvPicPr>
          <p:cNvPr id="1436" name="Google Shape;1436;p80"/>
          <p:cNvPicPr preferRelativeResize="0"/>
          <p:nvPr/>
        </p:nvPicPr>
        <p:blipFill>
          <a:blip r:embed="rId3">
            <a:alphaModFix/>
          </a:blip>
          <a:stretch>
            <a:fillRect/>
          </a:stretch>
        </p:blipFill>
        <p:spPr>
          <a:xfrm rot="2700000">
            <a:off x="4692472" y="-2634124"/>
            <a:ext cx="6632527" cy="4906396"/>
          </a:xfrm>
          <a:prstGeom prst="rect">
            <a:avLst/>
          </a:prstGeom>
          <a:noFill/>
          <a:ln>
            <a:noFill/>
          </a:ln>
        </p:spPr>
      </p:pic>
      <p:sp>
        <p:nvSpPr>
          <p:cNvPr id="6" name="Google Shape;1433;p80">
            <a:extLst>
              <a:ext uri="{FF2B5EF4-FFF2-40B4-BE49-F238E27FC236}">
                <a16:creationId xmlns:a16="http://schemas.microsoft.com/office/drawing/2014/main" id="{8F790955-C3AF-7369-431E-0170E67E372D}"/>
              </a:ext>
            </a:extLst>
          </p:cNvPr>
          <p:cNvSpPr txBox="1">
            <a:spLocks/>
          </p:cNvSpPr>
          <p:nvPr/>
        </p:nvSpPr>
        <p:spPr>
          <a:xfrm>
            <a:off x="6180026" y="1112200"/>
            <a:ext cx="2337168" cy="2435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Advent Pro Medium"/>
              <a:buChar char="●"/>
              <a:defRPr sz="1400" b="0" i="0" u="none" strike="noStrike" cap="none">
                <a:solidFill>
                  <a:schemeClr val="lt1"/>
                </a:solidFill>
                <a:latin typeface="Advent Pro Medium"/>
                <a:ea typeface="Advent Pro Medium"/>
                <a:cs typeface="Advent Pro Medium"/>
                <a:sym typeface="Advent Pro Medium"/>
              </a:defRPr>
            </a:lvl1pPr>
            <a:lvl2pPr marL="914400" marR="0" lvl="1" indent="-330200" algn="l" rtl="0">
              <a:lnSpc>
                <a:spcPct val="100000"/>
              </a:lnSpc>
              <a:spcBef>
                <a:spcPts val="0"/>
              </a:spcBef>
              <a:spcAft>
                <a:spcPts val="0"/>
              </a:spcAft>
              <a:buClr>
                <a:schemeClr val="lt1"/>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2pPr>
            <a:lvl3pPr marL="1371600" marR="0" lvl="2" indent="-330200" algn="l" rtl="0">
              <a:lnSpc>
                <a:spcPct val="100000"/>
              </a:lnSpc>
              <a:spcBef>
                <a:spcPts val="0"/>
              </a:spcBef>
              <a:spcAft>
                <a:spcPts val="0"/>
              </a:spcAft>
              <a:buClr>
                <a:schemeClr val="lt1"/>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3pPr>
            <a:lvl4pPr marL="1828800" marR="0" lvl="3" indent="-330200" algn="l" rtl="0">
              <a:lnSpc>
                <a:spcPct val="100000"/>
              </a:lnSpc>
              <a:spcBef>
                <a:spcPts val="0"/>
              </a:spcBef>
              <a:spcAft>
                <a:spcPts val="0"/>
              </a:spcAft>
              <a:buClr>
                <a:schemeClr val="lt1"/>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4pPr>
            <a:lvl5pPr marL="2286000" marR="0" lvl="4" indent="-330200" algn="l" rtl="0">
              <a:lnSpc>
                <a:spcPct val="100000"/>
              </a:lnSpc>
              <a:spcBef>
                <a:spcPts val="0"/>
              </a:spcBef>
              <a:spcAft>
                <a:spcPts val="0"/>
              </a:spcAft>
              <a:buClr>
                <a:schemeClr val="lt1"/>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5pPr>
            <a:lvl6pPr marL="2743200" marR="0" lvl="5" indent="-330200" algn="l" rtl="0">
              <a:lnSpc>
                <a:spcPct val="100000"/>
              </a:lnSpc>
              <a:spcBef>
                <a:spcPts val="0"/>
              </a:spcBef>
              <a:spcAft>
                <a:spcPts val="0"/>
              </a:spcAft>
              <a:buClr>
                <a:schemeClr val="lt1"/>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6pPr>
            <a:lvl7pPr marL="3200400" marR="0" lvl="6" indent="-330200" algn="l" rtl="0">
              <a:lnSpc>
                <a:spcPct val="100000"/>
              </a:lnSpc>
              <a:spcBef>
                <a:spcPts val="0"/>
              </a:spcBef>
              <a:spcAft>
                <a:spcPts val="0"/>
              </a:spcAft>
              <a:buClr>
                <a:schemeClr val="lt1"/>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7pPr>
            <a:lvl8pPr marL="3657600" marR="0" lvl="7" indent="-330200" algn="l" rtl="0">
              <a:lnSpc>
                <a:spcPct val="100000"/>
              </a:lnSpc>
              <a:spcBef>
                <a:spcPts val="0"/>
              </a:spcBef>
              <a:spcAft>
                <a:spcPts val="0"/>
              </a:spcAft>
              <a:buClr>
                <a:schemeClr val="lt1"/>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8pPr>
            <a:lvl9pPr marL="4114800" marR="0" lvl="8" indent="-330200" algn="l" rtl="0">
              <a:lnSpc>
                <a:spcPct val="100000"/>
              </a:lnSpc>
              <a:spcBef>
                <a:spcPts val="0"/>
              </a:spcBef>
              <a:spcAft>
                <a:spcPts val="0"/>
              </a:spcAft>
              <a:buClr>
                <a:schemeClr val="lt1"/>
              </a:buClr>
              <a:buSzPts val="1600"/>
              <a:buFont typeface="Advent Pro Medium"/>
              <a:buChar char="■"/>
              <a:defRPr sz="1600" b="0" i="0" u="none" strike="noStrike" cap="none">
                <a:solidFill>
                  <a:schemeClr val="lt1"/>
                </a:solidFill>
                <a:latin typeface="Advent Pro Medium"/>
                <a:ea typeface="Advent Pro Medium"/>
                <a:cs typeface="Advent Pro Medium"/>
                <a:sym typeface="Advent Pro Medium"/>
              </a:defRPr>
            </a:lvl9pPr>
          </a:lstStyle>
          <a:p>
            <a:pPr marL="0" indent="0">
              <a:spcBef>
                <a:spcPts val="1000"/>
              </a:spcBef>
              <a:buFont typeface="Advent Pro Medium"/>
              <a:buNone/>
            </a:pPr>
            <a:r>
              <a:rPr lang="vi-VN" dirty="0">
                <a:latin typeface="+mn-lt"/>
              </a:rPr>
              <a:t>Vấn đề còn tồn đọng</a:t>
            </a:r>
            <a:r>
              <a:rPr lang="en-US" dirty="0">
                <a:latin typeface="+mn-lt"/>
              </a:rPr>
              <a:t>:</a:t>
            </a:r>
            <a:endParaRPr lang="vi-VN" dirty="0">
              <a:latin typeface="+mn-lt"/>
            </a:endParaRPr>
          </a:p>
          <a:p>
            <a:pPr marL="0" indent="0">
              <a:spcBef>
                <a:spcPts val="1000"/>
              </a:spcBef>
              <a:buFont typeface="Advent Pro Medium"/>
              <a:buNone/>
            </a:pPr>
            <a:r>
              <a:rPr lang="vi-VN" dirty="0">
                <a:latin typeface="+mn-lt"/>
              </a:rPr>
              <a:t>Chưa đáp ứng đúng với yêu cầu đề bào về quy mô mạng vừa. Đối với trụ sở chính là 20000 workstation và chi nhánh là 10000 workstation. Hệ thống mạng chỉ thiết kế đáp ứng với quy mô nhỏ (khoảng 2000 workstation trụ sở chính và 500 workstation mỗi chi nhánh).</a:t>
            </a:r>
            <a:endParaRPr lang="en-US" dirty="0">
              <a:latin typeface="+mn-lt"/>
            </a:endParaRPr>
          </a:p>
        </p:txBody>
      </p:sp>
    </p:spTree>
    <p:extLst>
      <p:ext uri="{BB962C8B-B14F-4D97-AF65-F5344CB8AC3E}">
        <p14:creationId xmlns:p14="http://schemas.microsoft.com/office/powerpoint/2010/main" val="2212469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8"/>
          <p:cNvPicPr preferRelativeResize="0"/>
          <p:nvPr/>
        </p:nvPicPr>
        <p:blipFill>
          <a:blip r:embed="rId3">
            <a:alphaModFix/>
          </a:blip>
          <a:stretch>
            <a:fillRect/>
          </a:stretch>
        </p:blipFill>
        <p:spPr>
          <a:xfrm>
            <a:off x="947449" y="0"/>
            <a:ext cx="7215007" cy="5143500"/>
          </a:xfrm>
          <a:prstGeom prst="rect">
            <a:avLst/>
          </a:prstGeom>
          <a:noFill/>
          <a:ln>
            <a:noFill/>
          </a:ln>
        </p:spPr>
      </p:pic>
      <p:sp>
        <p:nvSpPr>
          <p:cNvPr id="427" name="Google Shape;427;p48"/>
          <p:cNvSpPr txBox="1">
            <a:spLocks noGrp="1"/>
          </p:cNvSpPr>
          <p:nvPr>
            <p:ph type="title"/>
          </p:nvPr>
        </p:nvSpPr>
        <p:spPr>
          <a:xfrm>
            <a:off x="1143179" y="1332020"/>
            <a:ext cx="7461519" cy="24794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8000" dirty="0">
                <a:latin typeface="+mn-lt"/>
              </a:rPr>
              <a:t>Cảm ơn vì đã xem!</a:t>
            </a:r>
            <a:endParaRPr sz="8000" dirty="0">
              <a:latin typeface="+mn-lt"/>
            </a:endParaRPr>
          </a:p>
        </p:txBody>
      </p:sp>
      <p:pic>
        <p:nvPicPr>
          <p:cNvPr id="429" name="Google Shape;429;p48"/>
          <p:cNvPicPr preferRelativeResize="0"/>
          <p:nvPr/>
        </p:nvPicPr>
        <p:blipFill>
          <a:blip r:embed="rId4">
            <a:alphaModFix/>
          </a:blip>
          <a:stretch>
            <a:fillRect/>
          </a:stretch>
        </p:blipFill>
        <p:spPr>
          <a:xfrm>
            <a:off x="-4548993" y="-933965"/>
            <a:ext cx="7657249" cy="8935624"/>
          </a:xfrm>
          <a:prstGeom prst="rect">
            <a:avLst/>
          </a:prstGeom>
          <a:noFill/>
          <a:ln>
            <a:noFill/>
          </a:ln>
        </p:spPr>
      </p:pic>
      <p:pic>
        <p:nvPicPr>
          <p:cNvPr id="430" name="Google Shape;430;p48"/>
          <p:cNvPicPr preferRelativeResize="0"/>
          <p:nvPr/>
        </p:nvPicPr>
        <p:blipFill>
          <a:blip r:embed="rId4">
            <a:alphaModFix/>
          </a:blip>
          <a:stretch>
            <a:fillRect/>
          </a:stretch>
        </p:blipFill>
        <p:spPr>
          <a:xfrm flipH="1">
            <a:off x="6333488" y="-992959"/>
            <a:ext cx="7657249" cy="8935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p:nvPr/>
        </p:nvSpPr>
        <p:spPr>
          <a:xfrm>
            <a:off x="3028800" y="315100"/>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0"/>
          <p:cNvSpPr txBox="1">
            <a:spLocks noGrp="1"/>
          </p:cNvSpPr>
          <p:nvPr>
            <p:ph type="title"/>
          </p:nvPr>
        </p:nvSpPr>
        <p:spPr>
          <a:xfrm>
            <a:off x="713225" y="2259100"/>
            <a:ext cx="4156500" cy="151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latin typeface="+mn-lt"/>
              </a:rPr>
              <a:t>Giới thiệu</a:t>
            </a:r>
            <a:br>
              <a:rPr lang="vi-VN" dirty="0">
                <a:latin typeface="+mn-lt"/>
              </a:rPr>
            </a:br>
            <a:r>
              <a:rPr lang="en-US" dirty="0">
                <a:latin typeface="+mn-lt"/>
              </a:rPr>
              <a:t> </a:t>
            </a:r>
            <a:r>
              <a:rPr lang="vi-VN" dirty="0">
                <a:solidFill>
                  <a:srgbClr val="00AB8D"/>
                </a:solidFill>
                <a:latin typeface="+mn-lt"/>
              </a:rPr>
              <a:t>đề tài</a:t>
            </a:r>
            <a:endParaRPr lang="en-US" dirty="0">
              <a:solidFill>
                <a:srgbClr val="00AB8D"/>
              </a:solidFill>
            </a:endParaRPr>
          </a:p>
        </p:txBody>
      </p:sp>
      <p:sp>
        <p:nvSpPr>
          <p:cNvPr id="444" name="Google Shape;444;p50"/>
          <p:cNvSpPr txBox="1">
            <a:spLocks noGrp="1"/>
          </p:cNvSpPr>
          <p:nvPr>
            <p:ph type="title" idx="2"/>
          </p:nvPr>
        </p:nvSpPr>
        <p:spPr>
          <a:xfrm>
            <a:off x="3056975" y="539500"/>
            <a:ext cx="1812600" cy="171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445" name="Google Shape;445;p50"/>
          <p:cNvSpPr txBox="1">
            <a:spLocks noGrp="1"/>
          </p:cNvSpPr>
          <p:nvPr>
            <p:ph type="subTitle" idx="1"/>
          </p:nvPr>
        </p:nvSpPr>
        <p:spPr>
          <a:xfrm>
            <a:off x="847882" y="3804606"/>
            <a:ext cx="4021693" cy="63357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NETWORK DESIGN AND </a:t>
            </a:r>
            <a:br>
              <a:rPr lang="en-US" dirty="0"/>
            </a:br>
            <a:r>
              <a:rPr lang="en-US" dirty="0"/>
              <a:t>SIMULATION FOR A CRITICAL</a:t>
            </a:r>
            <a:endParaRPr dirty="0"/>
          </a:p>
        </p:txBody>
      </p:sp>
      <p:pic>
        <p:nvPicPr>
          <p:cNvPr id="446" name="Google Shape;446;p50"/>
          <p:cNvPicPr preferRelativeResize="0"/>
          <p:nvPr/>
        </p:nvPicPr>
        <p:blipFill>
          <a:blip r:embed="rId3">
            <a:alphaModFix/>
          </a:blip>
          <a:stretch>
            <a:fillRect/>
          </a:stretch>
        </p:blipFill>
        <p:spPr>
          <a:xfrm rot="10800000">
            <a:off x="5197200" y="-3534565"/>
            <a:ext cx="7657249" cy="8935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7" name="Oval 6">
            <a:extLst>
              <a:ext uri="{FF2B5EF4-FFF2-40B4-BE49-F238E27FC236}">
                <a16:creationId xmlns:a16="http://schemas.microsoft.com/office/drawing/2014/main" id="{3793FCA6-996F-767B-F57B-CC3E56F7F4B1}"/>
              </a:ext>
            </a:extLst>
          </p:cNvPr>
          <p:cNvSpPr/>
          <p:nvPr/>
        </p:nvSpPr>
        <p:spPr>
          <a:xfrm>
            <a:off x="6224666" y="3294077"/>
            <a:ext cx="1762760" cy="1447529"/>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FFF315EF-1B00-A798-E5E0-0F75B19B3179}"/>
              </a:ext>
            </a:extLst>
          </p:cNvPr>
          <p:cNvSpPr/>
          <p:nvPr/>
        </p:nvSpPr>
        <p:spPr>
          <a:xfrm>
            <a:off x="5712280" y="2802745"/>
            <a:ext cx="2649357" cy="343520"/>
          </a:xfrm>
          <a:prstGeom prst="roundRect">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Google Shape;515;p54"/>
          <p:cNvSpPr txBox="1"/>
          <p:nvPr/>
        </p:nvSpPr>
        <p:spPr>
          <a:xfrm>
            <a:off x="713224" y="1790850"/>
            <a:ext cx="4834801" cy="29507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dk1"/>
                </a:solidFill>
                <a:latin typeface="+mn-lt"/>
                <a:ea typeface="Advent Pro"/>
                <a:cs typeface="Advent Pro"/>
                <a:sym typeface="Advent Pro"/>
              </a:rPr>
              <a:t>Assigmnent 2 yêu cầu thiết kế và mô phỏng mạng lưới mạng đơn giản cho công ty. Nhiệm vụ chính của đề bài là thiết lập mối liên kết giữa các mạng lưới sao cho những người trong công ty có thể tương tác lẫn nhau, chia sẻ và trao đổi dữ liệu. Đề bài được thực hiện dựa trên phần mềm mô phỏng Cisco Packet Tracer. Packet Tracer là một phần mềm giả lập mạng dùng trong học tập sử dụng các thiết bị mạng (router/switch) của Cisco. Nó được hãng Cisco cung cấp miễn phí cho các trường lớp, sinh viên đang giảng dạy/ theo học chương trình mạng của Cisco. Sản phẩm cung cấp một công cụ để nghiên cứu các nguyên tắc cơ bản của mạng và các kỹ năng làm việc với hệ thống Cisco.</a:t>
            </a:r>
            <a:endParaRPr dirty="0">
              <a:solidFill>
                <a:schemeClr val="dk1"/>
              </a:solidFill>
              <a:latin typeface="+mn-lt"/>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GIỚI THIỆU ĐỀ TÀI</a:t>
            </a:r>
            <a:endParaRPr dirty="0">
              <a:latin typeface="+mn-lt"/>
            </a:endParaRPr>
          </a:p>
        </p:txBody>
      </p:sp>
      <p:sp>
        <p:nvSpPr>
          <p:cNvPr id="517" name="Google Shape;517;p54"/>
          <p:cNvSpPr txBox="1"/>
          <p:nvPr/>
        </p:nvSpPr>
        <p:spPr>
          <a:xfrm>
            <a:off x="713225" y="1410525"/>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1800" dirty="0">
                <a:solidFill>
                  <a:schemeClr val="accent1"/>
                </a:solidFill>
                <a:latin typeface="+mn-lt"/>
                <a:ea typeface="Aldrich"/>
                <a:cs typeface="Aldrich"/>
                <a:sym typeface="Aldrich"/>
              </a:rPr>
              <a:t>Assignment 2</a:t>
            </a:r>
            <a:endParaRPr sz="1800" dirty="0">
              <a:solidFill>
                <a:schemeClr val="accent1"/>
              </a:solidFill>
              <a:latin typeface="+mn-lt"/>
              <a:ea typeface="Aldrich"/>
              <a:cs typeface="Aldrich"/>
              <a:sym typeface="Aldrich"/>
            </a:endParaRPr>
          </a:p>
        </p:txBody>
      </p:sp>
      <p:pic>
        <p:nvPicPr>
          <p:cNvPr id="3" name="Picture 2">
            <a:extLst>
              <a:ext uri="{FF2B5EF4-FFF2-40B4-BE49-F238E27FC236}">
                <a16:creationId xmlns:a16="http://schemas.microsoft.com/office/drawing/2014/main" id="{2D5C33FD-1D4B-E5B4-B2EF-C820D2C6C60A}"/>
              </a:ext>
            </a:extLst>
          </p:cNvPr>
          <p:cNvPicPr>
            <a:picLocks noChangeAspect="1"/>
          </p:cNvPicPr>
          <p:nvPr/>
        </p:nvPicPr>
        <p:blipFill>
          <a:blip r:embed="rId3"/>
          <a:stretch>
            <a:fillRect/>
          </a:stretch>
        </p:blipFill>
        <p:spPr>
          <a:xfrm>
            <a:off x="5712280" y="2834745"/>
            <a:ext cx="2615207" cy="19388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pic>
        <p:nvPicPr>
          <p:cNvPr id="1437" name="Google Shape;1437;p80"/>
          <p:cNvPicPr preferRelativeResize="0"/>
          <p:nvPr/>
        </p:nvPicPr>
        <p:blipFill>
          <a:blip r:embed="rId3">
            <a:alphaModFix/>
          </a:blip>
          <a:stretch>
            <a:fillRect/>
          </a:stretch>
        </p:blipFill>
        <p:spPr>
          <a:xfrm rot="8100000" flipH="1">
            <a:off x="4667759" y="2951829"/>
            <a:ext cx="6632527" cy="4906396"/>
          </a:xfrm>
          <a:prstGeom prst="rect">
            <a:avLst/>
          </a:prstGeom>
          <a:noFill/>
          <a:ln>
            <a:noFill/>
          </a:ln>
        </p:spPr>
      </p:pic>
      <p:sp>
        <p:nvSpPr>
          <p:cNvPr id="1433" name="Google Shape;1433;p80"/>
          <p:cNvSpPr txBox="1">
            <a:spLocks noGrp="1"/>
          </p:cNvSpPr>
          <p:nvPr>
            <p:ph type="body" idx="1"/>
          </p:nvPr>
        </p:nvSpPr>
        <p:spPr>
          <a:xfrm>
            <a:off x="4748375" y="2176276"/>
            <a:ext cx="3833707" cy="1969324"/>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vi-VN" dirty="0">
                <a:latin typeface="+mn-lt"/>
              </a:rPr>
              <a:t>Chi nhánh</a:t>
            </a:r>
            <a:r>
              <a:rPr lang="en-US" dirty="0">
                <a:latin typeface="+mn-lt"/>
              </a:rPr>
              <a:t>:</a:t>
            </a:r>
          </a:p>
          <a:p>
            <a:pPr marL="457200" lvl="0" indent="-317500" algn="l" rtl="0">
              <a:lnSpc>
                <a:spcPct val="100000"/>
              </a:lnSpc>
              <a:spcBef>
                <a:spcPts val="1000"/>
              </a:spcBef>
              <a:spcAft>
                <a:spcPts val="0"/>
              </a:spcAft>
              <a:buSzPts val="1400"/>
              <a:buFont typeface="Advent Pro"/>
              <a:buChar char="●"/>
            </a:pPr>
            <a:r>
              <a:rPr lang="vi-VN" dirty="0">
                <a:solidFill>
                  <a:schemeClr val="hlink"/>
                </a:solidFill>
                <a:uFill>
                  <a:noFill/>
                </a:uFill>
                <a:latin typeface="+mn-lt"/>
                <a:ea typeface="Advent Pro"/>
                <a:cs typeface="Advent Pro"/>
                <a:sym typeface="Advent Pro"/>
              </a:rPr>
              <a:t>Công trình có nhiều tầng, (demo với 2 tầng), tầng 1 chứa phòng IT và 1 Cabling Central Local.</a:t>
            </a:r>
          </a:p>
          <a:p>
            <a:pPr marL="457200" lvl="0" indent="-317500" algn="l" rtl="0">
              <a:lnSpc>
                <a:spcPct val="100000"/>
              </a:lnSpc>
              <a:spcBef>
                <a:spcPts val="1000"/>
              </a:spcBef>
              <a:spcAft>
                <a:spcPts val="0"/>
              </a:spcAft>
              <a:buSzPts val="1400"/>
              <a:buFont typeface="Advent Pro"/>
              <a:buChar char="●"/>
            </a:pPr>
            <a:r>
              <a:rPr lang="vi-VN" dirty="0">
                <a:latin typeface="+mn-lt"/>
                <a:ea typeface="Advent Pro"/>
                <a:cs typeface="Advent Pro"/>
                <a:sym typeface="Advent Pro"/>
              </a:rPr>
              <a:t>Quy mô 10000 workstation, demo ít hơn 10 và tối thiểu 2 server.</a:t>
            </a:r>
          </a:p>
        </p:txBody>
      </p:sp>
      <p:sp>
        <p:nvSpPr>
          <p:cNvPr id="1434" name="Google Shape;1434;p80"/>
          <p:cNvSpPr txBox="1">
            <a:spLocks noGrp="1"/>
          </p:cNvSpPr>
          <p:nvPr>
            <p:ph type="body" idx="2"/>
          </p:nvPr>
        </p:nvSpPr>
        <p:spPr>
          <a:xfrm>
            <a:off x="720025" y="1244801"/>
            <a:ext cx="4028350" cy="336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CCC yêu cầu thiết kế một mạng máy tính để triển khai trong trụ sở chính (thành phố Hồ Chí Minh) và hai chi nhánh (Đà Nẵng và Hà Nội) của ngân hàng BB Bank đang được xây dựng</a:t>
            </a:r>
            <a:r>
              <a:rPr lang="en" dirty="0">
                <a:latin typeface="+mn-lt"/>
                <a:ea typeface="Advent Pro"/>
                <a:cs typeface="Advent Pro"/>
                <a:sym typeface="Advent Pro"/>
              </a:rPr>
              <a:t>:</a:t>
            </a:r>
            <a:endParaRPr lang="vi-VN" dirty="0">
              <a:latin typeface="+mn-lt"/>
              <a:ea typeface="Advent Pro"/>
              <a:cs typeface="Advent Pro"/>
              <a:sym typeface="Advent Pro"/>
            </a:endParaRPr>
          </a:p>
          <a:p>
            <a:pPr marL="0" lvl="0" indent="0" algn="l" rtl="0">
              <a:spcBef>
                <a:spcPts val="0"/>
              </a:spcBef>
              <a:spcAft>
                <a:spcPts val="0"/>
              </a:spcAft>
              <a:buNone/>
            </a:pPr>
            <a:endParaRPr lang="vi-VN" dirty="0">
              <a:latin typeface="+mn-lt"/>
              <a:ea typeface="Advent Pro"/>
              <a:cs typeface="Advent Pro"/>
              <a:sym typeface="Advent Pro"/>
            </a:endParaRPr>
          </a:p>
          <a:p>
            <a:pPr marL="0" lvl="0" indent="0" algn="l" rtl="0">
              <a:spcBef>
                <a:spcPts val="0"/>
              </a:spcBef>
              <a:spcAft>
                <a:spcPts val="0"/>
              </a:spcAft>
              <a:buNone/>
            </a:pPr>
            <a:r>
              <a:rPr lang="vi-VN" dirty="0">
                <a:latin typeface="+mn-lt"/>
                <a:ea typeface="Advent Pro"/>
                <a:cs typeface="Advent Pro"/>
                <a:sym typeface="Advent Pro"/>
              </a:rPr>
              <a:t>Trụ sở chính:</a:t>
            </a:r>
            <a:endParaRPr dirty="0">
              <a:latin typeface="+mn-lt"/>
              <a:ea typeface="Advent Pro"/>
              <a:cs typeface="Advent Pro"/>
              <a:sym typeface="Advent Pro"/>
            </a:endParaRPr>
          </a:p>
          <a:p>
            <a:pPr marL="457200" lvl="0" indent="-323850" algn="l" rtl="0">
              <a:spcBef>
                <a:spcPts val="0"/>
              </a:spcBef>
              <a:spcAft>
                <a:spcPts val="0"/>
              </a:spcAft>
              <a:buSzPts val="1500"/>
              <a:buFont typeface="Advent Pro"/>
              <a:buChar char="●"/>
            </a:pPr>
            <a:endParaRPr lang="vi-VN" dirty="0">
              <a:solidFill>
                <a:schemeClr val="hlink"/>
              </a:solidFill>
              <a:uFill>
                <a:noFill/>
              </a:uFill>
              <a:latin typeface="+mn-lt"/>
              <a:ea typeface="Advent Pro"/>
              <a:cs typeface="Advent Pro"/>
              <a:sym typeface="Advent Pro"/>
              <a:hlinkClick r:id="rId4"/>
            </a:endParaRP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hlinkClick r:id="rId4"/>
              </a:rPr>
              <a:t>Quy mô gồm 7 tầng, với tầng 1 được trang bị phòng IT và Cabling Central Local.</a:t>
            </a: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hlinkClick r:id="rId4"/>
              </a:rPr>
              <a:t>Sử dụng công nghệ mới cho cơ sở hạ tầng mạng gồm có kết nối có dây và không dây, sợi cáp quang (GPON), và GigaEthernet 1GbE/10GbE.</a:t>
            </a: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hlinkClick r:id="rId4"/>
              </a:rPr>
              <a:t>Trụ sở chính và 2 chi nhánh kết nối với nhau bằng 3 kênh thuê riêng cho kết nối WAN và 3 xDLS cho kết nối Internet.</a:t>
            </a:r>
          </a:p>
          <a:p>
            <a:pPr marL="457200" lvl="0" indent="-323850" algn="l" rtl="0">
              <a:spcBef>
                <a:spcPts val="0"/>
              </a:spcBef>
              <a:spcAft>
                <a:spcPts val="0"/>
              </a:spcAft>
              <a:buSzPts val="1500"/>
              <a:buFont typeface="Advent Pro"/>
              <a:buChar char="●"/>
            </a:pPr>
            <a:r>
              <a:rPr lang="vi-VN" dirty="0">
                <a:solidFill>
                  <a:schemeClr val="hlink"/>
                </a:solidFill>
                <a:uFill>
                  <a:noFill/>
                </a:uFill>
                <a:latin typeface="+mn-lt"/>
                <a:ea typeface="Advent Pro"/>
                <a:cs typeface="Advent Pro"/>
                <a:sym typeface="Advent Pro"/>
              </a:rPr>
              <a:t>Tính bảo mật cao như dùng tường lửa.</a:t>
            </a:r>
          </a:p>
          <a:p>
            <a:pPr marL="457200" lvl="0" indent="-323850" algn="l" rtl="0">
              <a:spcBef>
                <a:spcPts val="0"/>
              </a:spcBef>
              <a:spcAft>
                <a:spcPts val="0"/>
              </a:spcAft>
              <a:buSzPts val="1500"/>
              <a:buFont typeface="Advent Pro"/>
              <a:buChar char="●"/>
            </a:pPr>
            <a:endParaRPr lang="vi-VN" dirty="0">
              <a:solidFill>
                <a:schemeClr val="hlink"/>
              </a:solidFill>
              <a:uFill>
                <a:noFill/>
              </a:uFill>
              <a:latin typeface="Advent Pro"/>
              <a:ea typeface="Advent Pro"/>
              <a:cs typeface="Advent Pro"/>
              <a:sym typeface="Advent Pro"/>
            </a:endParaRPr>
          </a:p>
        </p:txBody>
      </p:sp>
      <p:sp>
        <p:nvSpPr>
          <p:cNvPr id="1435" name="Google Shape;1435;p8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dk1"/>
                </a:solidFill>
                <a:latin typeface="+mn-lt"/>
              </a:rPr>
              <a:t>CẤU TRÚC MẠNG CỦA CÔNG TY</a:t>
            </a:r>
            <a:endParaRPr dirty="0">
              <a:solidFill>
                <a:schemeClr val="dk1"/>
              </a:solidFill>
              <a:latin typeface="+mn-lt"/>
            </a:endParaRPr>
          </a:p>
        </p:txBody>
      </p:sp>
      <p:pic>
        <p:nvPicPr>
          <p:cNvPr id="1436" name="Google Shape;1436;p80"/>
          <p:cNvPicPr preferRelativeResize="0"/>
          <p:nvPr/>
        </p:nvPicPr>
        <p:blipFill>
          <a:blip r:embed="rId3">
            <a:alphaModFix/>
          </a:blip>
          <a:stretch>
            <a:fillRect/>
          </a:stretch>
        </p:blipFill>
        <p:spPr>
          <a:xfrm rot="2700000">
            <a:off x="4692472" y="-2634124"/>
            <a:ext cx="6632527" cy="49063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p:nvPr/>
        </p:nvSpPr>
        <p:spPr>
          <a:xfrm>
            <a:off x="1466475" y="1313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txBox="1">
            <a:spLocks noGrp="1"/>
          </p:cNvSpPr>
          <p:nvPr>
            <p:ph type="title" idx="2"/>
          </p:nvPr>
        </p:nvSpPr>
        <p:spPr>
          <a:xfrm>
            <a:off x="1542675" y="1537475"/>
            <a:ext cx="20922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15" name="Google Shape;615;p58"/>
          <p:cNvSpPr txBox="1">
            <a:spLocks noGrp="1"/>
          </p:cNvSpPr>
          <p:nvPr>
            <p:ph type="title"/>
          </p:nvPr>
        </p:nvSpPr>
        <p:spPr>
          <a:xfrm>
            <a:off x="3688525" y="1568200"/>
            <a:ext cx="5352236" cy="18386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rgbClr val="00AB8D"/>
                </a:solidFill>
                <a:latin typeface="+mn-lt"/>
              </a:rPr>
              <a:t>Các kỹ thuật</a:t>
            </a:r>
            <a:br>
              <a:rPr lang="vi-VN" dirty="0">
                <a:solidFill>
                  <a:srgbClr val="00AB8D"/>
                </a:solidFill>
                <a:latin typeface="+mn-lt"/>
              </a:rPr>
            </a:br>
            <a:r>
              <a:rPr lang="vi-VN" dirty="0">
                <a:solidFill>
                  <a:schemeClr val="bg1"/>
                </a:solidFill>
                <a:latin typeface="+mn-lt"/>
              </a:rPr>
              <a:t>được áp dụng</a:t>
            </a:r>
            <a:endParaRPr dirty="0">
              <a:solidFill>
                <a:schemeClr val="bg1"/>
              </a:solidFill>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3" name="Google Shape;483;p5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CÁC KỸ THUẬT ĐƯỢC ÁP DỤNG</a:t>
            </a:r>
            <a:endParaRPr dirty="0">
              <a:latin typeface="+mn-lt"/>
            </a:endParaRPr>
          </a:p>
        </p:txBody>
      </p:sp>
      <p:sp>
        <p:nvSpPr>
          <p:cNvPr id="484" name="Google Shape;484;p52"/>
          <p:cNvSpPr txBox="1">
            <a:spLocks noGrp="1"/>
          </p:cNvSpPr>
          <p:nvPr>
            <p:ph type="subTitle" idx="5"/>
          </p:nvPr>
        </p:nvSpPr>
        <p:spPr>
          <a:xfrm>
            <a:off x="3485639" y="2127798"/>
            <a:ext cx="21729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DHCP</a:t>
            </a:r>
            <a:r>
              <a:rPr lang="en" dirty="0"/>
              <a:t> </a:t>
            </a:r>
            <a:endParaRPr dirty="0"/>
          </a:p>
        </p:txBody>
      </p:sp>
      <p:sp>
        <p:nvSpPr>
          <p:cNvPr id="485" name="Google Shape;485;p52"/>
          <p:cNvSpPr txBox="1">
            <a:spLocks noGrp="1"/>
          </p:cNvSpPr>
          <p:nvPr>
            <p:ph type="subTitle" idx="7"/>
          </p:nvPr>
        </p:nvSpPr>
        <p:spPr>
          <a:xfrm>
            <a:off x="4871009" y="3514800"/>
            <a:ext cx="21732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OSPF</a:t>
            </a:r>
            <a:endParaRPr dirty="0"/>
          </a:p>
        </p:txBody>
      </p:sp>
      <p:sp>
        <p:nvSpPr>
          <p:cNvPr id="486" name="Google Shape;486;p52"/>
          <p:cNvSpPr txBox="1">
            <a:spLocks noGrp="1"/>
          </p:cNvSpPr>
          <p:nvPr>
            <p:ph type="subTitle" idx="8"/>
          </p:nvPr>
        </p:nvSpPr>
        <p:spPr>
          <a:xfrm>
            <a:off x="4871000" y="3819850"/>
            <a:ext cx="2173200" cy="7841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Tạo tính liên kết giữa các router, mỗi router sẽ có được bản đồ cả vùng</a:t>
            </a:r>
            <a:endParaRPr dirty="0">
              <a:latin typeface="+mn-lt"/>
            </a:endParaRPr>
          </a:p>
        </p:txBody>
      </p:sp>
      <p:sp>
        <p:nvSpPr>
          <p:cNvPr id="487" name="Google Shape;487;p52"/>
          <p:cNvSpPr txBox="1">
            <a:spLocks noGrp="1"/>
          </p:cNvSpPr>
          <p:nvPr>
            <p:ph type="subTitle" idx="1"/>
          </p:nvPr>
        </p:nvSpPr>
        <p:spPr>
          <a:xfrm>
            <a:off x="714044" y="2127795"/>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IP routing</a:t>
            </a:r>
            <a:endParaRPr dirty="0"/>
          </a:p>
        </p:txBody>
      </p:sp>
      <p:sp>
        <p:nvSpPr>
          <p:cNvPr id="488" name="Google Shape;488;p52"/>
          <p:cNvSpPr txBox="1">
            <a:spLocks noGrp="1"/>
          </p:cNvSpPr>
          <p:nvPr>
            <p:ph type="subTitle" idx="3"/>
          </p:nvPr>
        </p:nvSpPr>
        <p:spPr>
          <a:xfrm>
            <a:off x="2099807" y="3514800"/>
            <a:ext cx="21732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VTP</a:t>
            </a:r>
            <a:r>
              <a:rPr lang="en" dirty="0"/>
              <a:t> </a:t>
            </a:r>
            <a:endParaRPr dirty="0"/>
          </a:p>
        </p:txBody>
      </p:sp>
      <p:sp>
        <p:nvSpPr>
          <p:cNvPr id="489" name="Google Shape;489;p52"/>
          <p:cNvSpPr txBox="1">
            <a:spLocks noGrp="1"/>
          </p:cNvSpPr>
          <p:nvPr>
            <p:ph type="subTitle" idx="4"/>
          </p:nvPr>
        </p:nvSpPr>
        <p:spPr>
          <a:xfrm>
            <a:off x="2099797" y="3819851"/>
            <a:ext cx="2173200" cy="11872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Quản lý và đồng bộ hóa giữa các Vlan, giúp chúng có thể giao tiếp được với nhau theo thiết lập</a:t>
            </a:r>
            <a:endParaRPr dirty="0">
              <a:latin typeface="+mn-lt"/>
            </a:endParaRPr>
          </a:p>
        </p:txBody>
      </p:sp>
      <p:sp>
        <p:nvSpPr>
          <p:cNvPr id="490" name="Google Shape;490;p52"/>
          <p:cNvSpPr/>
          <p:nvPr/>
        </p:nvSpPr>
        <p:spPr>
          <a:xfrm>
            <a:off x="11056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1" name="Google Shape;491;p52"/>
          <p:cNvSpPr txBox="1"/>
          <p:nvPr/>
        </p:nvSpPr>
        <p:spPr>
          <a:xfrm flipH="1">
            <a:off x="137087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solidFill>
                  <a:srgbClr val="FFFFFF"/>
                </a:solidFill>
                <a:latin typeface="Aldrich"/>
                <a:ea typeface="Aldrich"/>
                <a:cs typeface="Aldrich"/>
                <a:sym typeface="Aldrich"/>
              </a:rPr>
              <a:t>01</a:t>
            </a:r>
            <a:endParaRPr sz="3500" dirty="0">
              <a:solidFill>
                <a:srgbClr val="FFFFFF"/>
              </a:solidFill>
              <a:latin typeface="Aldrich"/>
              <a:ea typeface="Aldrich"/>
              <a:cs typeface="Aldrich"/>
              <a:sym typeface="Aldrich"/>
            </a:endParaRPr>
          </a:p>
        </p:txBody>
      </p:sp>
      <p:cxnSp>
        <p:nvCxnSpPr>
          <p:cNvPr id="492" name="Google Shape;492;p52"/>
          <p:cNvCxnSpPr>
            <a:stCxn id="491" idx="3"/>
          </p:cNvCxnSpPr>
          <p:nvPr/>
        </p:nvCxnSpPr>
        <p:spPr>
          <a:xfrm rot="10800000">
            <a:off x="-454028" y="2976013"/>
            <a:ext cx="1824900" cy="0"/>
          </a:xfrm>
          <a:prstGeom prst="straightConnector1">
            <a:avLst/>
          </a:prstGeom>
          <a:noFill/>
          <a:ln w="9525" cap="flat" cmpd="sng">
            <a:solidFill>
              <a:schemeClr val="accent1"/>
            </a:solidFill>
            <a:prstDash val="solid"/>
            <a:round/>
            <a:headEnd type="none" w="med" len="med"/>
            <a:tailEnd type="none" w="med" len="med"/>
          </a:ln>
        </p:spPr>
      </p:cxnSp>
      <p:sp>
        <p:nvSpPr>
          <p:cNvPr id="493" name="Google Shape;493;p52"/>
          <p:cNvSpPr/>
          <p:nvPr/>
        </p:nvSpPr>
        <p:spPr>
          <a:xfrm>
            <a:off x="2491288"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p:nvPr/>
        </p:nvSpPr>
        <p:spPr>
          <a:xfrm>
            <a:off x="38768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2"/>
          <p:cNvSpPr/>
          <p:nvPr/>
        </p:nvSpPr>
        <p:spPr>
          <a:xfrm>
            <a:off x="5262513"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2"/>
          <p:cNvSpPr txBox="1"/>
          <p:nvPr/>
        </p:nvSpPr>
        <p:spPr>
          <a:xfrm flipH="1">
            <a:off x="2756484"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solidFill>
                  <a:srgbClr val="FFFFFF"/>
                </a:solidFill>
                <a:latin typeface="Aldrich"/>
                <a:ea typeface="Aldrich"/>
                <a:cs typeface="Aldrich"/>
                <a:sym typeface="Aldrich"/>
              </a:rPr>
              <a:t>02</a:t>
            </a:r>
            <a:endParaRPr sz="3500" dirty="0">
              <a:solidFill>
                <a:srgbClr val="FFFFFF"/>
              </a:solidFill>
              <a:latin typeface="Aldrich"/>
              <a:ea typeface="Aldrich"/>
              <a:cs typeface="Aldrich"/>
              <a:sym typeface="Aldrich"/>
            </a:endParaRPr>
          </a:p>
        </p:txBody>
      </p:sp>
      <p:sp>
        <p:nvSpPr>
          <p:cNvPr id="497" name="Google Shape;497;p52"/>
          <p:cNvSpPr txBox="1"/>
          <p:nvPr/>
        </p:nvSpPr>
        <p:spPr>
          <a:xfrm flipH="1">
            <a:off x="4142097"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solidFill>
                  <a:srgbClr val="FFFFFF"/>
                </a:solidFill>
                <a:latin typeface="Aldrich"/>
                <a:ea typeface="Aldrich"/>
                <a:cs typeface="Aldrich"/>
                <a:sym typeface="Aldrich"/>
              </a:rPr>
              <a:t>03</a:t>
            </a:r>
            <a:endParaRPr sz="3500" dirty="0">
              <a:solidFill>
                <a:srgbClr val="FFFFFF"/>
              </a:solidFill>
              <a:latin typeface="Aldrich"/>
              <a:ea typeface="Aldrich"/>
              <a:cs typeface="Aldrich"/>
              <a:sym typeface="Aldrich"/>
            </a:endParaRPr>
          </a:p>
        </p:txBody>
      </p:sp>
      <p:sp>
        <p:nvSpPr>
          <p:cNvPr id="498" name="Google Shape;498;p52"/>
          <p:cNvSpPr txBox="1"/>
          <p:nvPr/>
        </p:nvSpPr>
        <p:spPr>
          <a:xfrm flipH="1">
            <a:off x="5527709"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solidFill>
                  <a:srgbClr val="FFFFFF"/>
                </a:solidFill>
                <a:latin typeface="Aldrich"/>
                <a:ea typeface="Aldrich"/>
                <a:cs typeface="Aldrich"/>
                <a:sym typeface="Aldrich"/>
              </a:rPr>
              <a:t>04</a:t>
            </a:r>
            <a:endParaRPr sz="3500" dirty="0">
              <a:solidFill>
                <a:srgbClr val="FFFFFF"/>
              </a:solidFill>
              <a:latin typeface="Aldrich"/>
              <a:ea typeface="Aldrich"/>
              <a:cs typeface="Aldrich"/>
              <a:sym typeface="Aldrich"/>
            </a:endParaRPr>
          </a:p>
        </p:txBody>
      </p:sp>
      <p:cxnSp>
        <p:nvCxnSpPr>
          <p:cNvPr id="500" name="Google Shape;500;p52"/>
          <p:cNvCxnSpPr>
            <a:endCxn id="496" idx="3"/>
          </p:cNvCxnSpPr>
          <p:nvPr/>
        </p:nvCxnSpPr>
        <p:spPr>
          <a:xfrm>
            <a:off x="2230584" y="2975400"/>
            <a:ext cx="525900" cy="6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501" name="Google Shape;501;p52"/>
          <p:cNvCxnSpPr>
            <a:stCxn id="496" idx="1"/>
            <a:endCxn id="497" idx="3"/>
          </p:cNvCxnSpPr>
          <p:nvPr/>
        </p:nvCxnSpPr>
        <p:spPr>
          <a:xfrm>
            <a:off x="3616284"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502" name="Google Shape;502;p52"/>
          <p:cNvCxnSpPr>
            <a:stCxn id="497" idx="1"/>
            <a:endCxn id="498" idx="3"/>
          </p:cNvCxnSpPr>
          <p:nvPr/>
        </p:nvCxnSpPr>
        <p:spPr>
          <a:xfrm>
            <a:off x="5001897"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503" name="Google Shape;503;p52"/>
          <p:cNvCxnSpPr>
            <a:cxnSpLocks/>
            <a:stCxn id="498" idx="1"/>
          </p:cNvCxnSpPr>
          <p:nvPr/>
        </p:nvCxnSpPr>
        <p:spPr>
          <a:xfrm>
            <a:off x="6387509" y="2976000"/>
            <a:ext cx="525900" cy="1500"/>
          </a:xfrm>
          <a:prstGeom prst="bentConnector3">
            <a:avLst>
              <a:gd name="adj1" fmla="val 49994"/>
            </a:avLst>
          </a:prstGeom>
          <a:noFill/>
          <a:ln w="9525" cap="flat" cmpd="sng">
            <a:solidFill>
              <a:schemeClr val="accent1"/>
            </a:solidFill>
            <a:prstDash val="solid"/>
            <a:round/>
            <a:headEnd type="none" w="med" len="med"/>
            <a:tailEnd type="none" w="med" len="med"/>
          </a:ln>
        </p:spPr>
      </p:cxnSp>
      <p:sp>
        <p:nvSpPr>
          <p:cNvPr id="2" name="Google Shape;495;p52">
            <a:extLst>
              <a:ext uri="{FF2B5EF4-FFF2-40B4-BE49-F238E27FC236}">
                <a16:creationId xmlns:a16="http://schemas.microsoft.com/office/drawing/2014/main" id="{3E989811-A962-586C-B701-CD807586C521}"/>
              </a:ext>
            </a:extLst>
          </p:cNvPr>
          <p:cNvSpPr/>
          <p:nvPr/>
        </p:nvSpPr>
        <p:spPr>
          <a:xfrm>
            <a:off x="664351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98;p52">
            <a:extLst>
              <a:ext uri="{FF2B5EF4-FFF2-40B4-BE49-F238E27FC236}">
                <a16:creationId xmlns:a16="http://schemas.microsoft.com/office/drawing/2014/main" id="{6ED177B8-D3E0-D189-A619-BFEB9412539D}"/>
              </a:ext>
            </a:extLst>
          </p:cNvPr>
          <p:cNvSpPr txBox="1"/>
          <p:nvPr/>
        </p:nvSpPr>
        <p:spPr>
          <a:xfrm flipH="1">
            <a:off x="6894662" y="27498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solidFill>
                  <a:srgbClr val="FFFFFF"/>
                </a:solidFill>
                <a:latin typeface="Aldrich"/>
                <a:ea typeface="Aldrich"/>
                <a:cs typeface="Aldrich"/>
                <a:sym typeface="Aldrich"/>
              </a:rPr>
              <a:t>05</a:t>
            </a:r>
            <a:endParaRPr sz="3500" dirty="0">
              <a:solidFill>
                <a:srgbClr val="FFFFFF"/>
              </a:solidFill>
              <a:latin typeface="Aldrich"/>
              <a:ea typeface="Aldrich"/>
              <a:cs typeface="Aldrich"/>
              <a:sym typeface="Aldrich"/>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p:nvPr/>
        </p:nvSpPr>
        <p:spPr>
          <a:xfrm>
            <a:off x="11056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2491288"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38768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5262513"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664812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CÁC KỸ THUẬT ĐƯỢC ÁP DỤNG</a:t>
            </a:r>
            <a:endParaRPr dirty="0">
              <a:latin typeface="+mn-lt"/>
            </a:endParaRPr>
          </a:p>
        </p:txBody>
      </p:sp>
      <p:sp>
        <p:nvSpPr>
          <p:cNvPr id="457" name="Google Shape;457;p51"/>
          <p:cNvSpPr txBox="1"/>
          <p:nvPr/>
        </p:nvSpPr>
        <p:spPr>
          <a:xfrm>
            <a:off x="2099764" y="2127798"/>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1800" dirty="0">
                <a:solidFill>
                  <a:schemeClr val="accent1"/>
                </a:solidFill>
                <a:latin typeface="Aldrich"/>
                <a:ea typeface="Aldrich"/>
                <a:cs typeface="Aldrich"/>
                <a:sym typeface="Aldrich"/>
              </a:rPr>
              <a:t>Access list</a:t>
            </a:r>
            <a:endParaRPr sz="1800" dirty="0">
              <a:solidFill>
                <a:schemeClr val="accent1"/>
              </a:solidFill>
              <a:latin typeface="Aldrich"/>
              <a:ea typeface="Aldrich"/>
              <a:cs typeface="Aldrich"/>
              <a:sym typeface="Aldrich"/>
            </a:endParaRPr>
          </a:p>
        </p:txBody>
      </p:sp>
      <p:sp>
        <p:nvSpPr>
          <p:cNvPr id="459" name="Google Shape;459;p51"/>
          <p:cNvSpPr txBox="1"/>
          <p:nvPr/>
        </p:nvSpPr>
        <p:spPr>
          <a:xfrm>
            <a:off x="3485375" y="3514800"/>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1800" dirty="0">
                <a:solidFill>
                  <a:schemeClr val="accent1"/>
                </a:solidFill>
                <a:latin typeface="Aldrich"/>
                <a:ea typeface="Aldrich"/>
                <a:cs typeface="Aldrich"/>
                <a:sym typeface="Aldrich"/>
              </a:rPr>
              <a:t>RIP</a:t>
            </a:r>
            <a:endParaRPr sz="1800" dirty="0">
              <a:solidFill>
                <a:schemeClr val="accent1"/>
              </a:solidFill>
              <a:latin typeface="Aldrich"/>
              <a:ea typeface="Aldrich"/>
              <a:cs typeface="Aldrich"/>
              <a:sym typeface="Aldrich"/>
            </a:endParaRPr>
          </a:p>
        </p:txBody>
      </p:sp>
      <p:sp>
        <p:nvSpPr>
          <p:cNvPr id="460" name="Google Shape;460;p51"/>
          <p:cNvSpPr txBox="1"/>
          <p:nvPr/>
        </p:nvSpPr>
        <p:spPr>
          <a:xfrm>
            <a:off x="3485375" y="3820761"/>
            <a:ext cx="2173200" cy="124530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dk1"/>
                </a:solidFill>
                <a:latin typeface="+mn-lt"/>
                <a:ea typeface="Advent Pro"/>
                <a:cs typeface="Advent Pro"/>
                <a:sym typeface="Advent Pro"/>
              </a:rPr>
              <a:t>T</a:t>
            </a:r>
            <a:r>
              <a:rPr lang="en-US" dirty="0" err="1">
                <a:solidFill>
                  <a:schemeClr val="dk1"/>
                </a:solidFill>
                <a:latin typeface="+mn-lt"/>
                <a:ea typeface="Advent Pro"/>
                <a:cs typeface="Advent Pro"/>
                <a:sym typeface="Advent Pro"/>
              </a:rPr>
              <a:t>ruyền</a:t>
            </a:r>
            <a:r>
              <a:rPr lang="en-US" dirty="0">
                <a:solidFill>
                  <a:schemeClr val="dk1"/>
                </a:solidFill>
                <a:latin typeface="+mn-lt"/>
                <a:ea typeface="Advent Pro"/>
                <a:cs typeface="Advent Pro"/>
                <a:sym typeface="Advent Pro"/>
              </a:rPr>
              <a:t> </a:t>
            </a:r>
            <a:r>
              <a:rPr lang="en-US" dirty="0" err="1">
                <a:solidFill>
                  <a:schemeClr val="dk1"/>
                </a:solidFill>
                <a:latin typeface="+mn-lt"/>
                <a:ea typeface="Advent Pro"/>
                <a:cs typeface="Advent Pro"/>
                <a:sym typeface="Advent Pro"/>
              </a:rPr>
              <a:t>thông</a:t>
            </a:r>
            <a:r>
              <a:rPr lang="vi-VN" dirty="0">
                <a:solidFill>
                  <a:schemeClr val="dk1"/>
                </a:solidFill>
                <a:latin typeface="+mn-lt"/>
                <a:ea typeface="Advent Pro"/>
                <a:cs typeface="Advent Pro"/>
                <a:sym typeface="Advent Pro"/>
              </a:rPr>
              <a:t> </a:t>
            </a:r>
            <a:r>
              <a:rPr lang="en-US" dirty="0">
                <a:solidFill>
                  <a:schemeClr val="dk1"/>
                </a:solidFill>
                <a:latin typeface="+mn-lt"/>
                <a:ea typeface="Advent Pro"/>
                <a:cs typeface="Advent Pro"/>
                <a:sym typeface="Advent Pro"/>
              </a:rPr>
              <a:t>tin </a:t>
            </a:r>
            <a:r>
              <a:rPr lang="en-US" dirty="0" err="1">
                <a:solidFill>
                  <a:schemeClr val="dk1"/>
                </a:solidFill>
                <a:latin typeface="+mn-lt"/>
                <a:ea typeface="Advent Pro"/>
                <a:cs typeface="Advent Pro"/>
                <a:sym typeface="Advent Pro"/>
              </a:rPr>
              <a:t>định</a:t>
            </a:r>
            <a:r>
              <a:rPr lang="en-US" dirty="0">
                <a:solidFill>
                  <a:schemeClr val="dk1"/>
                </a:solidFill>
                <a:latin typeface="+mn-lt"/>
                <a:ea typeface="Advent Pro"/>
                <a:cs typeface="Advent Pro"/>
                <a:sym typeface="Advent Pro"/>
              </a:rPr>
              <a:t> </a:t>
            </a:r>
            <a:r>
              <a:rPr lang="en-US" dirty="0" err="1">
                <a:solidFill>
                  <a:schemeClr val="dk1"/>
                </a:solidFill>
                <a:latin typeface="+mn-lt"/>
                <a:ea typeface="Advent Pro"/>
                <a:cs typeface="Advent Pro"/>
                <a:sym typeface="Advent Pro"/>
              </a:rPr>
              <a:t>tuyến</a:t>
            </a:r>
            <a:r>
              <a:rPr lang="en-US" dirty="0">
                <a:solidFill>
                  <a:schemeClr val="dk1"/>
                </a:solidFill>
                <a:latin typeface="+mn-lt"/>
                <a:ea typeface="Advent Pro"/>
                <a:cs typeface="Advent Pro"/>
                <a:sym typeface="Advent Pro"/>
              </a:rPr>
              <a:t> </a:t>
            </a:r>
            <a:r>
              <a:rPr lang="en-US" dirty="0" err="1">
                <a:solidFill>
                  <a:schemeClr val="dk1"/>
                </a:solidFill>
                <a:latin typeface="+mn-lt"/>
                <a:ea typeface="Advent Pro"/>
                <a:cs typeface="Advent Pro"/>
                <a:sym typeface="Advent Pro"/>
              </a:rPr>
              <a:t>giữa</a:t>
            </a:r>
            <a:r>
              <a:rPr lang="en-US" dirty="0">
                <a:solidFill>
                  <a:schemeClr val="dk1"/>
                </a:solidFill>
                <a:latin typeface="+mn-lt"/>
                <a:ea typeface="Advent Pro"/>
                <a:cs typeface="Advent Pro"/>
                <a:sym typeface="Advent Pro"/>
              </a:rPr>
              <a:t> </a:t>
            </a:r>
            <a:r>
              <a:rPr lang="en-US" dirty="0" err="1">
                <a:solidFill>
                  <a:schemeClr val="dk1"/>
                </a:solidFill>
                <a:latin typeface="+mn-lt"/>
                <a:ea typeface="Advent Pro"/>
                <a:cs typeface="Advent Pro"/>
                <a:sym typeface="Advent Pro"/>
              </a:rPr>
              <a:t>các</a:t>
            </a:r>
            <a:r>
              <a:rPr lang="en-US" dirty="0">
                <a:solidFill>
                  <a:schemeClr val="dk1"/>
                </a:solidFill>
                <a:latin typeface="+mn-lt"/>
                <a:ea typeface="Advent Pro"/>
                <a:cs typeface="Advent Pro"/>
                <a:sym typeface="Advent Pro"/>
              </a:rPr>
              <a:t> router</a:t>
            </a:r>
            <a:r>
              <a:rPr lang="vi-VN" dirty="0">
                <a:solidFill>
                  <a:schemeClr val="dk1"/>
                </a:solidFill>
                <a:latin typeface="+mn-lt"/>
                <a:ea typeface="Advent Pro"/>
                <a:cs typeface="Advent Pro"/>
                <a:sym typeface="Advent Pro"/>
              </a:rPr>
              <a:t>, sử dụng phương pháp vector-hops để xác định độ xa giữa các mạng</a:t>
            </a:r>
            <a:endParaRPr dirty="0">
              <a:solidFill>
                <a:schemeClr val="dk1"/>
              </a:solidFill>
              <a:latin typeface="+mn-lt"/>
              <a:ea typeface="Advent Pro"/>
              <a:cs typeface="Advent Pro"/>
              <a:sym typeface="Advent Pro"/>
            </a:endParaRPr>
          </a:p>
        </p:txBody>
      </p:sp>
      <p:sp>
        <p:nvSpPr>
          <p:cNvPr id="461" name="Google Shape;461;p51"/>
          <p:cNvSpPr txBox="1"/>
          <p:nvPr/>
        </p:nvSpPr>
        <p:spPr>
          <a:xfrm>
            <a:off x="4871012" y="2127798"/>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1800" dirty="0">
                <a:solidFill>
                  <a:schemeClr val="accent1"/>
                </a:solidFill>
                <a:latin typeface="Aldrich"/>
                <a:ea typeface="Aldrich"/>
                <a:cs typeface="Aldrich"/>
                <a:sym typeface="Aldrich"/>
              </a:rPr>
              <a:t>Subnet mark</a:t>
            </a:r>
            <a:endParaRPr sz="1800" dirty="0">
              <a:solidFill>
                <a:schemeClr val="accent1"/>
              </a:solidFill>
              <a:latin typeface="Aldrich"/>
              <a:ea typeface="Aldrich"/>
              <a:cs typeface="Aldrich"/>
              <a:sym typeface="Aldrich"/>
            </a:endParaRPr>
          </a:p>
        </p:txBody>
      </p:sp>
      <p:sp>
        <p:nvSpPr>
          <p:cNvPr id="463" name="Google Shape;463;p51"/>
          <p:cNvSpPr txBox="1"/>
          <p:nvPr/>
        </p:nvSpPr>
        <p:spPr>
          <a:xfrm>
            <a:off x="6256587" y="3514796"/>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1800" dirty="0">
              <a:solidFill>
                <a:schemeClr val="accent1"/>
              </a:solidFill>
              <a:latin typeface="Aldrich"/>
              <a:ea typeface="Aldrich"/>
              <a:cs typeface="Aldrich"/>
              <a:sym typeface="Aldrich"/>
            </a:endParaRPr>
          </a:p>
        </p:txBody>
      </p:sp>
      <p:sp>
        <p:nvSpPr>
          <p:cNvPr id="464" name="Google Shape;464;p51"/>
          <p:cNvSpPr txBox="1"/>
          <p:nvPr/>
        </p:nvSpPr>
        <p:spPr>
          <a:xfrm>
            <a:off x="6256587" y="3818911"/>
            <a:ext cx="2173200" cy="102091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dk1"/>
                </a:solidFill>
                <a:latin typeface="+mn-lt"/>
                <a:ea typeface="Advent Pro"/>
                <a:cs typeface="Advent Pro"/>
                <a:sym typeface="Advent Pro"/>
              </a:rPr>
              <a:t>Ngoài ra còn nhiều kỹ thuật, giao thức khác có thể được dùng như: SD-WAN, MPLS, spaning tree,...</a:t>
            </a:r>
            <a:endParaRPr dirty="0">
              <a:solidFill>
                <a:schemeClr val="dk1"/>
              </a:solidFill>
              <a:latin typeface="+mn-lt"/>
              <a:ea typeface="Advent Pro"/>
              <a:cs typeface="Advent Pro"/>
              <a:sym typeface="Advent Pro"/>
            </a:endParaRPr>
          </a:p>
        </p:txBody>
      </p:sp>
      <p:sp>
        <p:nvSpPr>
          <p:cNvPr id="465" name="Google Shape;465;p51"/>
          <p:cNvSpPr txBox="1"/>
          <p:nvPr/>
        </p:nvSpPr>
        <p:spPr>
          <a:xfrm>
            <a:off x="714164" y="3514812"/>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1800" dirty="0">
                <a:solidFill>
                  <a:schemeClr val="accent1"/>
                </a:solidFill>
                <a:latin typeface="Aldrich"/>
                <a:ea typeface="Aldrich"/>
                <a:cs typeface="Aldrich"/>
                <a:sym typeface="Aldrich"/>
              </a:rPr>
              <a:t>DMZ</a:t>
            </a:r>
            <a:endParaRPr sz="1800" dirty="0">
              <a:solidFill>
                <a:schemeClr val="accent1"/>
              </a:solidFill>
              <a:latin typeface="Aldrich"/>
              <a:ea typeface="Aldrich"/>
              <a:cs typeface="Aldrich"/>
              <a:sym typeface="Aldrich"/>
            </a:endParaRPr>
          </a:p>
        </p:txBody>
      </p:sp>
      <p:sp>
        <p:nvSpPr>
          <p:cNvPr id="466" name="Google Shape;466;p51"/>
          <p:cNvSpPr txBox="1"/>
          <p:nvPr/>
        </p:nvSpPr>
        <p:spPr>
          <a:xfrm>
            <a:off x="714163" y="3820761"/>
            <a:ext cx="2173200" cy="10810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dk1"/>
                </a:solidFill>
                <a:latin typeface="+mn-lt"/>
                <a:ea typeface="Advent Pro"/>
                <a:cs typeface="Advent Pro"/>
                <a:sym typeface="Advent Pro"/>
              </a:rPr>
              <a:t>Bảo mật các server</a:t>
            </a:r>
          </a:p>
          <a:p>
            <a:pPr marL="0" lvl="0" indent="0" algn="ctr" rtl="0">
              <a:spcBef>
                <a:spcPts val="0"/>
              </a:spcBef>
              <a:spcAft>
                <a:spcPts val="0"/>
              </a:spcAft>
              <a:buNone/>
            </a:pPr>
            <a:r>
              <a:rPr lang="vi-VN" dirty="0">
                <a:solidFill>
                  <a:schemeClr val="dk1"/>
                </a:solidFill>
                <a:latin typeface="+mn-lt"/>
                <a:ea typeface="Advent Pro"/>
                <a:cs typeface="Advent Pro"/>
                <a:sym typeface="Advent Pro"/>
              </a:rPr>
              <a:t>trong mạng nội bộ. Các thiết bị bên ngoài sẽ không thể kết nối được với các server</a:t>
            </a:r>
            <a:endParaRPr dirty="0">
              <a:solidFill>
                <a:schemeClr val="dk1"/>
              </a:solidFill>
              <a:latin typeface="+mn-lt"/>
              <a:ea typeface="Advent Pro"/>
              <a:cs typeface="Advent Pro"/>
              <a:sym typeface="Advent Pro"/>
            </a:endParaRPr>
          </a:p>
        </p:txBody>
      </p:sp>
      <p:sp>
        <p:nvSpPr>
          <p:cNvPr id="467" name="Google Shape;467;p51"/>
          <p:cNvSpPr txBox="1"/>
          <p:nvPr/>
        </p:nvSpPr>
        <p:spPr>
          <a:xfrm flipH="1">
            <a:off x="137087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solidFill>
                  <a:srgbClr val="FFFFFF"/>
                </a:solidFill>
                <a:latin typeface="Aldrich"/>
                <a:ea typeface="Aldrich"/>
                <a:cs typeface="Aldrich"/>
                <a:sym typeface="Aldrich"/>
              </a:rPr>
              <a:t>05</a:t>
            </a:r>
            <a:endParaRPr sz="3500" dirty="0">
              <a:solidFill>
                <a:srgbClr val="FFFFFF"/>
              </a:solidFill>
              <a:latin typeface="Aldrich"/>
              <a:ea typeface="Aldrich"/>
              <a:cs typeface="Aldrich"/>
              <a:sym typeface="Aldrich"/>
            </a:endParaRPr>
          </a:p>
        </p:txBody>
      </p:sp>
      <p:sp>
        <p:nvSpPr>
          <p:cNvPr id="468" name="Google Shape;468;p51"/>
          <p:cNvSpPr txBox="1"/>
          <p:nvPr/>
        </p:nvSpPr>
        <p:spPr>
          <a:xfrm flipH="1">
            <a:off x="2756484"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solidFill>
                  <a:srgbClr val="FFFFFF"/>
                </a:solidFill>
                <a:latin typeface="Aldrich"/>
                <a:ea typeface="Aldrich"/>
                <a:cs typeface="Aldrich"/>
                <a:sym typeface="Aldrich"/>
              </a:rPr>
              <a:t>06</a:t>
            </a:r>
            <a:endParaRPr sz="3500" dirty="0">
              <a:solidFill>
                <a:srgbClr val="FFFFFF"/>
              </a:solidFill>
              <a:latin typeface="Aldrich"/>
              <a:ea typeface="Aldrich"/>
              <a:cs typeface="Aldrich"/>
              <a:sym typeface="Aldrich"/>
            </a:endParaRPr>
          </a:p>
        </p:txBody>
      </p:sp>
      <p:sp>
        <p:nvSpPr>
          <p:cNvPr id="469" name="Google Shape;469;p51"/>
          <p:cNvSpPr txBox="1"/>
          <p:nvPr/>
        </p:nvSpPr>
        <p:spPr>
          <a:xfrm flipH="1">
            <a:off x="4142097"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solidFill>
                  <a:srgbClr val="FFFFFF"/>
                </a:solidFill>
                <a:latin typeface="Aldrich"/>
                <a:ea typeface="Aldrich"/>
                <a:cs typeface="Aldrich"/>
                <a:sym typeface="Aldrich"/>
              </a:rPr>
              <a:t>07</a:t>
            </a:r>
            <a:endParaRPr sz="3500" dirty="0">
              <a:solidFill>
                <a:srgbClr val="FFFFFF"/>
              </a:solidFill>
              <a:latin typeface="Aldrich"/>
              <a:ea typeface="Aldrich"/>
              <a:cs typeface="Aldrich"/>
              <a:sym typeface="Aldrich"/>
            </a:endParaRPr>
          </a:p>
        </p:txBody>
      </p:sp>
      <p:sp>
        <p:nvSpPr>
          <p:cNvPr id="470" name="Google Shape;470;p51"/>
          <p:cNvSpPr txBox="1"/>
          <p:nvPr/>
        </p:nvSpPr>
        <p:spPr>
          <a:xfrm flipH="1">
            <a:off x="5527709"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solidFill>
                  <a:srgbClr val="FFFFFF"/>
                </a:solidFill>
                <a:latin typeface="Aldrich"/>
                <a:ea typeface="Aldrich"/>
                <a:cs typeface="Aldrich"/>
                <a:sym typeface="Aldrich"/>
              </a:rPr>
              <a:t>08</a:t>
            </a:r>
            <a:endParaRPr sz="3500" dirty="0">
              <a:solidFill>
                <a:srgbClr val="FFFFFF"/>
              </a:solidFill>
              <a:latin typeface="Aldrich"/>
              <a:ea typeface="Aldrich"/>
              <a:cs typeface="Aldrich"/>
              <a:sym typeface="Aldrich"/>
            </a:endParaRPr>
          </a:p>
        </p:txBody>
      </p:sp>
      <p:sp>
        <p:nvSpPr>
          <p:cNvPr id="471" name="Google Shape;471;p51"/>
          <p:cNvSpPr txBox="1"/>
          <p:nvPr/>
        </p:nvSpPr>
        <p:spPr>
          <a:xfrm flipH="1">
            <a:off x="691332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500" dirty="0">
                <a:solidFill>
                  <a:srgbClr val="FFFFFF"/>
                </a:solidFill>
                <a:latin typeface="Aldrich"/>
                <a:ea typeface="Aldrich"/>
                <a:cs typeface="Aldrich"/>
                <a:sym typeface="Aldrich"/>
              </a:rPr>
              <a:t>09</a:t>
            </a:r>
          </a:p>
        </p:txBody>
      </p:sp>
      <p:cxnSp>
        <p:nvCxnSpPr>
          <p:cNvPr id="472" name="Google Shape;472;p51"/>
          <p:cNvCxnSpPr>
            <a:stCxn id="467" idx="1"/>
            <a:endCxn id="468" idx="3"/>
          </p:cNvCxnSpPr>
          <p:nvPr/>
        </p:nvCxnSpPr>
        <p:spPr>
          <a:xfrm>
            <a:off x="2230672" y="2976013"/>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3" name="Google Shape;473;p51"/>
          <p:cNvCxnSpPr>
            <a:stCxn id="468" idx="1"/>
            <a:endCxn id="469" idx="3"/>
          </p:cNvCxnSpPr>
          <p:nvPr/>
        </p:nvCxnSpPr>
        <p:spPr>
          <a:xfrm>
            <a:off x="3616284"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4" name="Google Shape;474;p51"/>
          <p:cNvCxnSpPr>
            <a:stCxn id="469" idx="1"/>
            <a:endCxn id="470" idx="3"/>
          </p:cNvCxnSpPr>
          <p:nvPr/>
        </p:nvCxnSpPr>
        <p:spPr>
          <a:xfrm>
            <a:off x="5001897"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5" name="Google Shape;475;p51"/>
          <p:cNvCxnSpPr>
            <a:cxnSpLocks/>
            <a:stCxn id="470" idx="1"/>
            <a:endCxn id="471" idx="3"/>
          </p:cNvCxnSpPr>
          <p:nvPr/>
        </p:nvCxnSpPr>
        <p:spPr>
          <a:xfrm>
            <a:off x="6387509"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6" name="Google Shape;476;p51"/>
          <p:cNvCxnSpPr>
            <a:cxnSpLocks/>
            <a:stCxn id="471" idx="1"/>
          </p:cNvCxnSpPr>
          <p:nvPr/>
        </p:nvCxnSpPr>
        <p:spPr>
          <a:xfrm>
            <a:off x="7773122" y="2976013"/>
            <a:ext cx="14982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1586</Words>
  <Application>Microsoft Office PowerPoint</Application>
  <PresentationFormat>On-screen Show (16:9)</PresentationFormat>
  <Paragraphs>187</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Advent Pro</vt:lpstr>
      <vt:lpstr>Advent Pro Medium</vt:lpstr>
      <vt:lpstr>Abhaya Libre</vt:lpstr>
      <vt:lpstr>Montserrat</vt:lpstr>
      <vt:lpstr>Aldrich</vt:lpstr>
      <vt:lpstr>Arial</vt:lpstr>
      <vt:lpstr>Software Testing Company by Slidesgo</vt:lpstr>
      <vt:lpstr>Assignment 2 NETWORK DESIGN AND  SIMULATION FOR A CRITICAL </vt:lpstr>
      <vt:lpstr>Thông tin môn học</vt:lpstr>
      <vt:lpstr>Thành viên trong nhóm</vt:lpstr>
      <vt:lpstr>Giới thiệu  đề tài</vt:lpstr>
      <vt:lpstr>GIỚI THIỆU ĐỀ TÀI</vt:lpstr>
      <vt:lpstr>CẤU TRÚC MẠNG CỦA CÔNG TY</vt:lpstr>
      <vt:lpstr>02</vt:lpstr>
      <vt:lpstr>CÁC KỸ THUẬT ĐƯỢC ÁP DỤNG</vt:lpstr>
      <vt:lpstr>CÁC KỸ THUẬT ĐƯỢC ÁP DỤNG</vt:lpstr>
      <vt:lpstr>03</vt:lpstr>
      <vt:lpstr>Server</vt:lpstr>
      <vt:lpstr>Router </vt:lpstr>
      <vt:lpstr>Wifi </vt:lpstr>
      <vt:lpstr>Switch layer 2, 3 </vt:lpstr>
      <vt:lpstr>Tường lửa</vt:lpstr>
      <vt:lpstr>Cáp</vt:lpstr>
      <vt:lpstr>04</vt:lpstr>
      <vt:lpstr>Thiết lập vật lý cho hệ thống mạng</vt:lpstr>
      <vt:lpstr>05</vt:lpstr>
      <vt:lpstr>PowerPoint Presentation</vt:lpstr>
      <vt:lpstr>06</vt:lpstr>
      <vt:lpstr>Thiết kế mạng bằng Cisco Packet Tracer</vt:lpstr>
      <vt:lpstr>Thiết kế mạng bằng Cisco Packet Tracer</vt:lpstr>
      <vt:lpstr>Thiết kế mạng bằng Cisco Packet Tracer</vt:lpstr>
      <vt:lpstr>Thiết kế mạng bằng Cisco Packet Tracer</vt:lpstr>
      <vt:lpstr>07</vt:lpstr>
      <vt:lpstr>Kiểm tra kết nối mạng</vt:lpstr>
      <vt:lpstr>Kiểm tra kết nối mạng</vt:lpstr>
      <vt:lpstr>Kiểm tra kết nối mạng</vt:lpstr>
      <vt:lpstr>Kiểm tra kết nối mạng</vt:lpstr>
      <vt:lpstr>Kiểm tra kết nối mạng</vt:lpstr>
      <vt:lpstr>08</vt:lpstr>
      <vt:lpstr>Đánh giá hệ thống mạng</vt:lpstr>
      <vt:lpstr>Cảm ơn vì đã xem!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2 NETWORK DESIGN AND  SIMULATION FOR A CRITICAL</dc:title>
  <dc:creator>Trúc Linh</dc:creator>
  <cp:lastModifiedBy>Ngô Khang</cp:lastModifiedBy>
  <cp:revision>1</cp:revision>
  <dcterms:modified xsi:type="dcterms:W3CDTF">2024-05-05T08:58:44Z</dcterms:modified>
</cp:coreProperties>
</file>